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16" r:id="rId1"/>
  </p:sldMasterIdLst>
  <p:notesMasterIdLst>
    <p:notesMasterId r:id="rId55"/>
  </p:notesMasterIdLst>
  <p:sldIdLst>
    <p:sldId id="443" r:id="rId2"/>
    <p:sldId id="257" r:id="rId3"/>
    <p:sldId id="258" r:id="rId4"/>
    <p:sldId id="262" r:id="rId5"/>
    <p:sldId id="350" r:id="rId6"/>
    <p:sldId id="305" r:id="rId7"/>
    <p:sldId id="275" r:id="rId8"/>
    <p:sldId id="263" r:id="rId9"/>
    <p:sldId id="264" r:id="rId10"/>
    <p:sldId id="415" r:id="rId11"/>
    <p:sldId id="368" r:id="rId12"/>
    <p:sldId id="367" r:id="rId13"/>
    <p:sldId id="433" r:id="rId14"/>
    <p:sldId id="359" r:id="rId15"/>
    <p:sldId id="362" r:id="rId16"/>
    <p:sldId id="277" r:id="rId17"/>
    <p:sldId id="371" r:id="rId18"/>
    <p:sldId id="309" r:id="rId19"/>
    <p:sldId id="282" r:id="rId20"/>
    <p:sldId id="280" r:id="rId21"/>
    <p:sldId id="416" r:id="rId22"/>
    <p:sldId id="417" r:id="rId23"/>
    <p:sldId id="418" r:id="rId24"/>
    <p:sldId id="421" r:id="rId25"/>
    <p:sldId id="426" r:id="rId26"/>
    <p:sldId id="422" r:id="rId27"/>
    <p:sldId id="425" r:id="rId28"/>
    <p:sldId id="427" r:id="rId29"/>
    <p:sldId id="428" r:id="rId30"/>
    <p:sldId id="281" r:id="rId31"/>
    <p:sldId id="351" r:id="rId32"/>
    <p:sldId id="352" r:id="rId33"/>
    <p:sldId id="283" r:id="rId34"/>
    <p:sldId id="284" r:id="rId35"/>
    <p:sldId id="289" r:id="rId36"/>
    <p:sldId id="288" r:id="rId37"/>
    <p:sldId id="285" r:id="rId38"/>
    <p:sldId id="430" r:id="rId39"/>
    <p:sldId id="354" r:id="rId40"/>
    <p:sldId id="290" r:id="rId41"/>
    <p:sldId id="434" r:id="rId42"/>
    <p:sldId id="436" r:id="rId43"/>
    <p:sldId id="358" r:id="rId44"/>
    <p:sldId id="438" r:id="rId45"/>
    <p:sldId id="291" r:id="rId46"/>
    <p:sldId id="411" r:id="rId47"/>
    <p:sldId id="360" r:id="rId48"/>
    <p:sldId id="293" r:id="rId49"/>
    <p:sldId id="294" r:id="rId50"/>
    <p:sldId id="440" r:id="rId51"/>
    <p:sldId id="441" r:id="rId52"/>
    <p:sldId id="297" r:id="rId53"/>
    <p:sldId id="44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B3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94660"/>
  </p:normalViewPr>
  <p:slideViewPr>
    <p:cSldViewPr snapToGrid="0">
      <p:cViewPr varScale="1">
        <p:scale>
          <a:sx n="81" d="100"/>
          <a:sy n="81" d="100"/>
        </p:scale>
        <p:origin x="653" y="53"/>
      </p:cViewPr>
      <p:guideLst>
        <p:guide orient="horz" pos="2189"/>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AB9260-F74F-4F27-A034-ADDA7F948971}"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99D22-E319-4548-B2EC-172C427A4D54}" type="slidenum">
              <a:rPr lang="en-US" smtClean="0"/>
              <a:t>‹#›</a:t>
            </a:fld>
            <a:endParaRPr lang="en-US"/>
          </a:p>
        </p:txBody>
      </p:sp>
    </p:spTree>
    <p:extLst>
      <p:ext uri="{BB962C8B-B14F-4D97-AF65-F5344CB8AC3E}">
        <p14:creationId xmlns:p14="http://schemas.microsoft.com/office/powerpoint/2010/main" val="2787722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https://www.simplypsychology.org/memory.html</a:t>
            </a:r>
          </a:p>
        </p:txBody>
      </p:sp>
      <p:sp>
        <p:nvSpPr>
          <p:cNvPr id="4" name="Slide Number Placeholder 3"/>
          <p:cNvSpPr>
            <a:spLocks noGrp="1"/>
          </p:cNvSpPr>
          <p:nvPr>
            <p:ph type="sldNum" sz="quarter" idx="10"/>
          </p:nvPr>
        </p:nvSpPr>
        <p:spPr/>
        <p:txBody>
          <a:bodyPr/>
          <a:lstStyle/>
          <a:p>
            <a:fld id="{03599D22-E319-4548-B2EC-172C427A4D54}" type="slidenum">
              <a:rPr lang="en-US" smtClean="0"/>
              <a:t>2</a:t>
            </a:fld>
            <a:endParaRPr lang="en-US"/>
          </a:p>
        </p:txBody>
      </p:sp>
    </p:spTree>
    <p:extLst>
      <p:ext uri="{BB962C8B-B14F-4D97-AF65-F5344CB8AC3E}">
        <p14:creationId xmlns:p14="http://schemas.microsoft.com/office/powerpoint/2010/main" val="316863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https://www.simplypsychology.org/memory.html</a:t>
            </a:r>
          </a:p>
        </p:txBody>
      </p:sp>
      <p:sp>
        <p:nvSpPr>
          <p:cNvPr id="4" name="Slide Number Placeholder 3"/>
          <p:cNvSpPr>
            <a:spLocks noGrp="1"/>
          </p:cNvSpPr>
          <p:nvPr>
            <p:ph type="sldNum" sz="quarter" idx="10"/>
          </p:nvPr>
        </p:nvSpPr>
        <p:spPr/>
        <p:txBody>
          <a:bodyPr/>
          <a:lstStyle/>
          <a:p>
            <a:fld id="{03599D22-E319-4548-B2EC-172C427A4D54}" type="slidenum">
              <a:rPr lang="en-US" smtClean="0"/>
              <a:t>3</a:t>
            </a:fld>
            <a:endParaRPr lang="en-US"/>
          </a:p>
        </p:txBody>
      </p:sp>
    </p:spTree>
    <p:extLst>
      <p:ext uri="{BB962C8B-B14F-4D97-AF65-F5344CB8AC3E}">
        <p14:creationId xmlns:p14="http://schemas.microsoft.com/office/powerpoint/2010/main" val="57897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Encoding</a:t>
            </a:r>
            <a:r>
              <a:rPr lang="en-US" baseline="0" dirty="0"/>
              <a:t> is done through senses. (sensory)</a:t>
            </a:r>
            <a:endParaRPr lang="en-US" dirty="0"/>
          </a:p>
        </p:txBody>
      </p:sp>
      <p:sp>
        <p:nvSpPr>
          <p:cNvPr id="4" name="Slide Number Placeholder 3"/>
          <p:cNvSpPr>
            <a:spLocks noGrp="1"/>
          </p:cNvSpPr>
          <p:nvPr>
            <p:ph type="sldNum" sz="quarter" idx="10"/>
          </p:nvPr>
        </p:nvSpPr>
        <p:spPr/>
        <p:txBody>
          <a:bodyPr/>
          <a:lstStyle/>
          <a:p>
            <a:fld id="{03599D22-E319-4548-B2EC-172C427A4D54}" type="slidenum">
              <a:rPr lang="en-US" smtClean="0"/>
              <a:t>9</a:t>
            </a:fld>
            <a:endParaRPr lang="en-US"/>
          </a:p>
        </p:txBody>
      </p:sp>
    </p:spTree>
    <p:extLst>
      <p:ext uri="{BB962C8B-B14F-4D97-AF65-F5344CB8AC3E}">
        <p14:creationId xmlns:p14="http://schemas.microsoft.com/office/powerpoint/2010/main" val="209944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https://www.simplypsychology.org/sensory-memory.html</a:t>
            </a:r>
          </a:p>
          <a:p>
            <a:endParaRPr lang="en-US" dirty="0"/>
          </a:p>
        </p:txBody>
      </p:sp>
      <p:sp>
        <p:nvSpPr>
          <p:cNvPr id="4" name="Slide Number Placeholder 3"/>
          <p:cNvSpPr>
            <a:spLocks noGrp="1"/>
          </p:cNvSpPr>
          <p:nvPr>
            <p:ph type="sldNum" sz="quarter" idx="10"/>
          </p:nvPr>
        </p:nvSpPr>
        <p:spPr/>
        <p:txBody>
          <a:bodyPr/>
          <a:lstStyle/>
          <a:p>
            <a:fld id="{03599D22-E319-4548-B2EC-172C427A4D54}" type="slidenum">
              <a:rPr lang="en-US" smtClean="0"/>
              <a:t>18</a:t>
            </a:fld>
            <a:endParaRPr lang="en-US"/>
          </a:p>
        </p:txBody>
      </p:sp>
    </p:spTree>
    <p:extLst>
      <p:ext uri="{BB962C8B-B14F-4D97-AF65-F5344CB8AC3E}">
        <p14:creationId xmlns:p14="http://schemas.microsoft.com/office/powerpoint/2010/main" val="3790592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https://thepeakperformancecenter.com/educational-learning/learning/memory/forgetting/</a:t>
            </a:r>
          </a:p>
        </p:txBody>
      </p:sp>
    </p:spTree>
    <p:extLst>
      <p:ext uri="{BB962C8B-B14F-4D97-AF65-F5344CB8AC3E}">
        <p14:creationId xmlns:p14="http://schemas.microsoft.com/office/powerpoint/2010/main" val="299591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AD7268-7912-4243-B37C-FB231494752C}"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47900143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AD7268-7912-4243-B37C-FB231494752C}"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3987532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1252401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089266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41527454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AD7268-7912-4243-B37C-FB231494752C}" type="datetimeFigureOut">
              <a:rPr lang="en-US" smtClean="0"/>
              <a:t>3/7/2022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346144073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AD7268-7912-4243-B37C-FB231494752C}" type="datetimeFigureOut">
              <a:rPr lang="en-US" smtClean="0"/>
              <a:t>3/7/2022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73184579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D7268-7912-4243-B37C-FB231494752C}"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339271927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D7268-7912-4243-B37C-FB231494752C}"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25030048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AD7268-7912-4243-B37C-FB231494752C}"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39438802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87360043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AD7268-7912-4243-B37C-FB231494752C}"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6970301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AD7268-7912-4243-B37C-FB231494752C}" type="datetimeFigureOut">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3247709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4AD7268-7912-4243-B37C-FB231494752C}" type="datetimeFigureOut">
              <a:rPr lang="en-US" smtClean="0"/>
              <a:t>3/7/2022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485305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4AD7268-7912-4243-B37C-FB231494752C}" type="datetimeFigureOut">
              <a:rPr lang="en-US" smtClean="0"/>
              <a:t>3/7/2022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749196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4AD7268-7912-4243-B37C-FB231494752C}" type="datetimeFigureOut">
              <a:rPr lang="en-US" smtClean="0"/>
              <a:t>3/7/2022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3355841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AD7268-7912-4243-B37C-FB231494752C}"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9651056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4AD7268-7912-4243-B37C-FB231494752C}" type="datetimeFigureOut">
              <a:rPr lang="en-US" smtClean="0"/>
              <a:t>3/7/2022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31DFF7E-84BC-446C-AA84-7CE88E3A0CD1}" type="slidenum">
              <a:rPr lang="en-US" smtClean="0"/>
              <a:t>‹#›</a:t>
            </a:fld>
            <a:endParaRPr lang="en-US"/>
          </a:p>
        </p:txBody>
      </p:sp>
    </p:spTree>
    <p:extLst>
      <p:ext uri="{BB962C8B-B14F-4D97-AF65-F5344CB8AC3E}">
        <p14:creationId xmlns:p14="http://schemas.microsoft.com/office/powerpoint/2010/main" val="2922387972"/>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p:bldLst>
  </p:timing>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verywellmind.com/what-is-short-term-memory-2795348" TargetMode="External"/><Relationship Id="rId2" Type="http://schemas.openxmlformats.org/officeDocument/2006/relationships/hyperlink" Target="https://www.verywellmind.com/what-is-attention-2795009"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2372" y="1962614"/>
            <a:ext cx="7051882" cy="4103649"/>
          </a:xfrm>
          <a:prstGeom prst="rect">
            <a:avLst/>
          </a:prstGeom>
          <a:ln>
            <a:noFill/>
          </a:ln>
          <a:effectLst>
            <a:softEdge rad="112500"/>
          </a:effectLst>
        </p:spPr>
      </p:pic>
      <p:sp>
        <p:nvSpPr>
          <p:cNvPr id="5" name="Google Shape;137;p25"/>
          <p:cNvSpPr txBox="1"/>
          <p:nvPr/>
        </p:nvSpPr>
        <p:spPr>
          <a:xfrm>
            <a:off x="0" y="-122415"/>
            <a:ext cx="12192000" cy="2175053"/>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600"/>
              <a:buFont typeface="Arial"/>
              <a:buNone/>
            </a:pPr>
            <a:endParaRPr sz="3600" b="1" i="0" u="none" strike="noStrike" cap="none" dirty="0">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lt1"/>
              </a:buClr>
              <a:buSzPts val="3600"/>
              <a:buFont typeface="Times New Roman"/>
              <a:buNone/>
            </a:pPr>
            <a:r>
              <a:rPr lang="en-US" sz="5400" b="1" i="0" u="none" strike="noStrike" cap="none" dirty="0">
                <a:solidFill>
                  <a:schemeClr val="bg1"/>
                </a:solidFill>
                <a:latin typeface="Times New Roman"/>
                <a:ea typeface="Times New Roman"/>
                <a:cs typeface="Times New Roman"/>
                <a:sym typeface="Times New Roman"/>
              </a:rPr>
              <a:t>Memory </a:t>
            </a:r>
            <a:endParaRPr sz="5400" b="1" i="0" u="none" strike="noStrike" cap="none" dirty="0">
              <a:solidFill>
                <a:schemeClr val="bg1"/>
              </a:solidFill>
              <a:latin typeface="Times New Roman"/>
              <a:ea typeface="Times New Roman"/>
              <a:cs typeface="Times New Roman"/>
              <a:sym typeface="Times New Roman"/>
            </a:endParaRPr>
          </a:p>
        </p:txBody>
      </p:sp>
      <p:sp>
        <p:nvSpPr>
          <p:cNvPr id="6" name="Rectangle 5"/>
          <p:cNvSpPr/>
          <p:nvPr/>
        </p:nvSpPr>
        <p:spPr>
          <a:xfrm>
            <a:off x="8445303" y="4943480"/>
            <a:ext cx="3746697" cy="1754326"/>
          </a:xfrm>
          <a:prstGeom prst="rect">
            <a:avLst/>
          </a:prstGeom>
        </p:spPr>
        <p:txBody>
          <a:bodyPr wrap="square">
            <a:spAutoFit/>
          </a:bodyPr>
          <a:lstStyle/>
          <a:p>
            <a:r>
              <a:rPr lang="en-US" b="1" dirty="0">
                <a:latin typeface="Gill Sans MT" panose="020B0502020104020203" pitchFamily="34" charset="0"/>
              </a:rPr>
              <a:t>WEEK 3</a:t>
            </a:r>
          </a:p>
          <a:p>
            <a:endParaRPr lang="en-US" b="1" dirty="0">
              <a:latin typeface="Gill Sans MT" panose="020B0502020104020203" pitchFamily="34" charset="0"/>
            </a:endParaRPr>
          </a:p>
          <a:p>
            <a:r>
              <a:rPr lang="en-US" b="1" dirty="0">
                <a:latin typeface="Gill Sans MT" panose="020B0502020104020203" pitchFamily="34" charset="0"/>
              </a:rPr>
              <a:t>BY:Ms. </a:t>
            </a:r>
            <a:r>
              <a:rPr lang="en-US" b="1" dirty="0" err="1">
                <a:latin typeface="Gill Sans MT" panose="020B0502020104020203" pitchFamily="34" charset="0"/>
              </a:rPr>
              <a:t>Shahtaj</a:t>
            </a:r>
            <a:r>
              <a:rPr lang="en-US" b="1" dirty="0">
                <a:latin typeface="Gill Sans MT" panose="020B0502020104020203" pitchFamily="34" charset="0"/>
              </a:rPr>
              <a:t> </a:t>
            </a:r>
            <a:r>
              <a:rPr lang="en-US" b="1" dirty="0" err="1">
                <a:latin typeface="Gill Sans MT" panose="020B0502020104020203" pitchFamily="34" charset="0"/>
              </a:rPr>
              <a:t>Shakir</a:t>
            </a:r>
            <a:endParaRPr lang="en-US" b="1" dirty="0">
              <a:latin typeface="Gill Sans MT" panose="020B0502020104020203" pitchFamily="34" charset="0"/>
            </a:endParaRPr>
          </a:p>
          <a:p>
            <a:r>
              <a:rPr lang="en-US" b="1" dirty="0">
                <a:latin typeface="Gill Sans MT" panose="020B0502020104020203" pitchFamily="34" charset="0"/>
              </a:rPr>
              <a:t>LECTURER</a:t>
            </a:r>
          </a:p>
          <a:p>
            <a:endParaRPr lang="en-US" b="1" dirty="0">
              <a:latin typeface="Gill Sans MT" panose="020B0502020104020203" pitchFamily="34" charset="0"/>
            </a:endParaRPr>
          </a:p>
          <a:p>
            <a:r>
              <a:rPr lang="en-US" b="1" dirty="0">
                <a:latin typeface="Gill Sans MT" panose="020B0502020104020203" pitchFamily="34" charset="0"/>
              </a:rPr>
              <a:t>(SCIENCE AND HUMANITIES)</a:t>
            </a:r>
          </a:p>
        </p:txBody>
      </p:sp>
    </p:spTree>
    <p:extLst>
      <p:ext uri="{BB962C8B-B14F-4D97-AF65-F5344CB8AC3E}">
        <p14:creationId xmlns:p14="http://schemas.microsoft.com/office/powerpoint/2010/main" val="3060979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Encoding </a:t>
            </a:r>
            <a:endParaRPr lang="en-US" dirty="0"/>
          </a:p>
        </p:txBody>
      </p:sp>
      <p:sp>
        <p:nvSpPr>
          <p:cNvPr id="3" name="Content Placeholder 2"/>
          <p:cNvSpPr>
            <a:spLocks noGrp="1"/>
          </p:cNvSpPr>
          <p:nvPr>
            <p:ph idx="1"/>
          </p:nvPr>
        </p:nvSpPr>
        <p:spPr>
          <a:xfrm>
            <a:off x="1103312" y="2052918"/>
            <a:ext cx="10384643" cy="4195481"/>
          </a:xfrm>
        </p:spPr>
        <p:txBody>
          <a:bodyPr/>
          <a:lstStyle/>
          <a:p>
            <a:pPr marL="0" lvl="0" indent="0" algn="just" defTabSz="914400" eaLnBrk="0" fontAlgn="base" hangingPunct="0">
              <a:spcBef>
                <a:spcPct val="0"/>
              </a:spcBef>
              <a:spcAft>
                <a:spcPct val="0"/>
              </a:spcAft>
              <a:buClrTx/>
              <a:buSzTx/>
              <a:buNone/>
            </a:pPr>
            <a:r>
              <a:rPr lang="en-US" sz="2400" dirty="0">
                <a:solidFill>
                  <a:schemeClr val="tx1">
                    <a:lumMod val="85000"/>
                  </a:schemeClr>
                </a:solidFill>
                <a:latin typeface="Gill Sans MT" panose="020B0502020104020203" pitchFamily="34" charset="0"/>
                <a:cs typeface="Raavi" panose="020B0502040204020203" charset="0"/>
                <a:sym typeface="+mn-ea"/>
              </a:rPr>
              <a:t>The </a:t>
            </a:r>
            <a:r>
              <a:rPr lang="en-US" sz="2400" spc="-5" dirty="0">
                <a:solidFill>
                  <a:schemeClr val="tx1">
                    <a:lumMod val="85000"/>
                  </a:schemeClr>
                </a:solidFill>
                <a:latin typeface="Gill Sans MT" panose="020B0502020104020203" pitchFamily="34" charset="0"/>
                <a:cs typeface="Raavi" panose="020B0502040204020203" charset="0"/>
                <a:sym typeface="+mn-ea"/>
              </a:rPr>
              <a:t>registration</a:t>
            </a:r>
            <a:r>
              <a:rPr lang="en-US" sz="2400" spc="10" dirty="0">
                <a:solidFill>
                  <a:schemeClr val="tx1">
                    <a:lumMod val="85000"/>
                  </a:schemeClr>
                </a:solidFill>
                <a:latin typeface="Gill Sans MT" panose="020B0502020104020203" pitchFamily="34" charset="0"/>
                <a:cs typeface="Raavi" panose="020B0502040204020203" charset="0"/>
                <a:sym typeface="+mn-ea"/>
              </a:rPr>
              <a:t> </a:t>
            </a:r>
            <a:r>
              <a:rPr lang="en-US" sz="2400" spc="-5" dirty="0">
                <a:solidFill>
                  <a:schemeClr val="tx1">
                    <a:lumMod val="85000"/>
                  </a:schemeClr>
                </a:solidFill>
                <a:latin typeface="Gill Sans MT" panose="020B0502020104020203" pitchFamily="34" charset="0"/>
                <a:cs typeface="Raavi" panose="020B0502040204020203" charset="0"/>
                <a:sym typeface="+mn-ea"/>
              </a:rPr>
              <a:t>(receiving, processing and combining of received information)</a:t>
            </a:r>
          </a:p>
          <a:p>
            <a:pPr marL="0" lvl="0" indent="0" algn="just" defTabSz="914400" eaLnBrk="0" fontAlgn="base" hangingPunct="0">
              <a:spcBef>
                <a:spcPct val="0"/>
              </a:spcBef>
              <a:spcAft>
                <a:spcPct val="0"/>
              </a:spcAft>
              <a:buClrTx/>
              <a:buSzTx/>
              <a:buNone/>
            </a:pPr>
            <a:endParaRPr lang="en-US" sz="2400" spc="-5" dirty="0">
              <a:solidFill>
                <a:schemeClr val="tx1">
                  <a:lumMod val="85000"/>
                </a:schemeClr>
              </a:solidFill>
              <a:latin typeface="Gill Sans MT" panose="020B0502020104020203" pitchFamily="34" charset="0"/>
              <a:cs typeface="Raavi" panose="020B0502040204020203" charset="0"/>
              <a:sym typeface="+mn-ea"/>
            </a:endParaRPr>
          </a:p>
          <a:p>
            <a:pPr marL="0" lvl="0" indent="0" defTabSz="914400" eaLnBrk="0" fontAlgn="base" hangingPunct="0">
              <a:spcBef>
                <a:spcPct val="0"/>
              </a:spcBef>
              <a:spcAft>
                <a:spcPct val="0"/>
              </a:spcAft>
              <a:buClrTx/>
              <a:buSzTx/>
              <a:buNone/>
            </a:pPr>
            <a:r>
              <a:rPr lang="en-US" sz="2400" b="1" spc="-5" dirty="0">
                <a:solidFill>
                  <a:srgbClr val="FF0000"/>
                </a:solidFill>
                <a:latin typeface="Gill Sans MT" panose="020B0502020104020203" pitchFamily="34" charset="0"/>
                <a:cs typeface="Comic Sans MS" panose="030F0702030302020204"/>
                <a:sym typeface="+mn-ea"/>
              </a:rPr>
              <a:t>WAYS OF ENCODING:</a:t>
            </a:r>
            <a:endParaRPr lang="en-US" altLang="en-US" sz="2400" dirty="0">
              <a:solidFill>
                <a:srgbClr val="000000"/>
              </a:solidFill>
              <a:latin typeface="Gill Sans MT" panose="020B0502020104020203" pitchFamily="34" charset="0"/>
              <a:cs typeface="Raavi" panose="020B0502040204020203" charset="0"/>
            </a:endParaRPr>
          </a:p>
          <a:p>
            <a:pPr marL="0" lvl="0" indent="0" defTabSz="914400" eaLnBrk="0" fontAlgn="base" hangingPunct="0">
              <a:spcBef>
                <a:spcPct val="0"/>
              </a:spcBef>
              <a:spcAft>
                <a:spcPct val="0"/>
              </a:spcAft>
              <a:buClrTx/>
              <a:buSzTx/>
              <a:buNone/>
            </a:pPr>
            <a:r>
              <a:rPr lang="en-US" altLang="en-US" sz="2400" dirty="0">
                <a:solidFill>
                  <a:srgbClr val="000000"/>
                </a:solidFill>
                <a:latin typeface="Gill Sans MT" panose="020B0502020104020203" pitchFamily="34" charset="0"/>
                <a:cs typeface="Raavi" panose="020B0502040204020203" charset="0"/>
              </a:rPr>
              <a:t>There are three main ways in which information can be encoded:</a:t>
            </a:r>
            <a:br>
              <a:rPr lang="en-US" altLang="en-US" sz="2400" dirty="0">
                <a:solidFill>
                  <a:srgbClr val="000000"/>
                </a:solidFill>
                <a:latin typeface="Gill Sans MT" panose="020B0502020104020203" pitchFamily="34" charset="0"/>
                <a:cs typeface="Raavi" panose="020B0502040204020203" charset="0"/>
              </a:rPr>
            </a:br>
            <a:r>
              <a:rPr lang="en-US" altLang="en-US" sz="2400" b="1" dirty="0">
                <a:latin typeface="Gill Sans MT" panose="020B0502020104020203" pitchFamily="34" charset="0"/>
                <a:cs typeface="Raavi" panose="020B0502040204020203" charset="0"/>
              </a:rPr>
              <a:t>1. Visual (picture)</a:t>
            </a:r>
            <a:br>
              <a:rPr lang="en-US" altLang="en-US" sz="2400" b="1" dirty="0">
                <a:latin typeface="Gill Sans MT" panose="020B0502020104020203" pitchFamily="34" charset="0"/>
                <a:cs typeface="Raavi" panose="020B0502040204020203" charset="0"/>
              </a:rPr>
            </a:br>
            <a:r>
              <a:rPr lang="en-US" altLang="en-US" sz="2400" b="1" dirty="0">
                <a:latin typeface="Gill Sans MT" panose="020B0502020104020203" pitchFamily="34" charset="0"/>
                <a:cs typeface="Raavi" panose="020B0502040204020203" charset="0"/>
              </a:rPr>
              <a:t>2. Acoustic (sound)</a:t>
            </a:r>
            <a:endParaRPr lang="en-US" altLang="en-US" sz="2400" dirty="0">
              <a:latin typeface="Gill Sans MT" panose="020B0502020104020203" pitchFamily="34" charset="0"/>
              <a:cs typeface="Raavi" panose="020B0502040204020203" charset="0"/>
            </a:endParaRPr>
          </a:p>
          <a:p>
            <a:pPr marL="0" lvl="0" indent="0" defTabSz="914400" eaLnBrk="0" fontAlgn="base" hangingPunct="0">
              <a:spcBef>
                <a:spcPct val="0"/>
              </a:spcBef>
              <a:spcAft>
                <a:spcPct val="0"/>
              </a:spcAft>
              <a:buClrTx/>
              <a:buSzTx/>
              <a:buNone/>
            </a:pPr>
            <a:r>
              <a:rPr lang="en-US" altLang="en-US" sz="2400" b="1" dirty="0">
                <a:latin typeface="Gill Sans MT" panose="020B0502020104020203" pitchFamily="34" charset="0"/>
                <a:cs typeface="Raavi" panose="020B0502040204020203" charset="0"/>
              </a:rPr>
              <a:t>3. Semantic (meaning)</a:t>
            </a:r>
          </a:p>
          <a:p>
            <a:endParaRPr lang="en-US" dirty="0"/>
          </a:p>
        </p:txBody>
      </p:sp>
      <p:pic>
        <p:nvPicPr>
          <p:cNvPr id="4" name="Content Placeholder 4"/>
          <p:cNvPicPr>
            <a:picLocks noChangeAspect="1"/>
          </p:cNvPicPr>
          <p:nvPr/>
        </p:nvPicPr>
        <p:blipFill>
          <a:blip r:embed="rId2"/>
          <a:stretch>
            <a:fillRect/>
          </a:stretch>
        </p:blipFill>
        <p:spPr>
          <a:xfrm>
            <a:off x="7140777" y="4150658"/>
            <a:ext cx="3935054" cy="24352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67168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Storage</a:t>
            </a:r>
          </a:p>
        </p:txBody>
      </p:sp>
      <p:sp>
        <p:nvSpPr>
          <p:cNvPr id="3" name="Content Placeholder 2"/>
          <p:cNvSpPr>
            <a:spLocks noGrp="1"/>
          </p:cNvSpPr>
          <p:nvPr>
            <p:ph idx="1"/>
          </p:nvPr>
        </p:nvSpPr>
        <p:spPr>
          <a:xfrm>
            <a:off x="1103312" y="2052918"/>
            <a:ext cx="10333127" cy="4195481"/>
          </a:xfrm>
        </p:spPr>
        <p:txBody>
          <a:bodyPr/>
          <a:lstStyle/>
          <a:p>
            <a:pPr algn="just"/>
            <a:r>
              <a:rPr lang="en-US" sz="2400" dirty="0">
                <a:latin typeface="Gill Sans MT" panose="020B0502020104020203" pitchFamily="34" charset="0"/>
              </a:rPr>
              <a:t>Involves retention of encoded material over time</a:t>
            </a:r>
          </a:p>
          <a:p>
            <a:pPr algn="just"/>
            <a:r>
              <a:rPr lang="en-US" sz="2400" dirty="0">
                <a:latin typeface="Gill Sans MT" panose="020B0502020104020203" pitchFamily="34" charset="0"/>
              </a:rPr>
              <a:t>what kind of information is held. </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Retrieval</a:t>
            </a:r>
          </a:p>
        </p:txBody>
      </p:sp>
      <p:sp>
        <p:nvSpPr>
          <p:cNvPr id="3" name="Content Placeholder 2"/>
          <p:cNvSpPr>
            <a:spLocks noGrp="1"/>
          </p:cNvSpPr>
          <p:nvPr>
            <p:ph idx="1"/>
          </p:nvPr>
        </p:nvSpPr>
        <p:spPr>
          <a:xfrm>
            <a:off x="1103312" y="2052918"/>
            <a:ext cx="9882367" cy="4195481"/>
          </a:xfrm>
        </p:spPr>
        <p:txBody>
          <a:bodyPr>
            <a:normAutofit/>
          </a:bodyPr>
          <a:lstStyle/>
          <a:p>
            <a:pPr algn="just"/>
            <a:r>
              <a:rPr lang="en-US" sz="2400" dirty="0">
                <a:latin typeface="Gill Sans MT" panose="020B0502020104020203" pitchFamily="34" charset="0"/>
              </a:rPr>
              <a:t>occurs when the fact/ information is recovered from storage </a:t>
            </a:r>
          </a:p>
          <a:p>
            <a:pPr algn="just"/>
            <a:r>
              <a:rPr lang="en-US" sz="2400" dirty="0">
                <a:latin typeface="Gill Sans MT" panose="020B0502020104020203" pitchFamily="34" charset="0"/>
              </a:rPr>
              <a:t>Example: when we take an exam </a:t>
            </a:r>
          </a:p>
          <a:p>
            <a:pPr algn="just"/>
            <a:r>
              <a:rPr lang="en-US" sz="2400" dirty="0">
                <a:latin typeface="Gill Sans MT" panose="020B0502020104020203" pitchFamily="34" charset="0"/>
              </a:rPr>
              <a:t>Involves the location and recovery of information from memory</a:t>
            </a:r>
          </a:p>
          <a:p>
            <a:pPr algn="just"/>
            <a:endParaRPr lang="en-US" sz="2400" dirty="0">
              <a:latin typeface="Gill Sans MT" panose="020B050202010402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7;p25"/>
          <p:cNvSpPr txBox="1"/>
          <p:nvPr/>
        </p:nvSpPr>
        <p:spPr>
          <a:xfrm>
            <a:off x="0" y="1555846"/>
            <a:ext cx="12192000" cy="2175053"/>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600"/>
              <a:buFont typeface="Arial"/>
              <a:buNone/>
            </a:pPr>
            <a:endParaRPr sz="3600" b="1" i="0" u="none" strike="noStrike" cap="none" dirty="0">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lt1"/>
              </a:buClr>
              <a:buSzPts val="3600"/>
              <a:buFont typeface="Times New Roman"/>
              <a:buNone/>
            </a:pPr>
            <a:r>
              <a:rPr lang="en-US" sz="4800" b="1" dirty="0">
                <a:solidFill>
                  <a:schemeClr val="lt1"/>
                </a:solidFill>
                <a:latin typeface="Times New Roman"/>
                <a:ea typeface="Times New Roman"/>
                <a:cs typeface="Times New Roman"/>
                <a:sym typeface="Times New Roman"/>
              </a:rPr>
              <a:t>Stages of Memory</a:t>
            </a:r>
            <a:r>
              <a:rPr lang="en-US" sz="4800" b="1" i="0" u="none" strike="noStrike" cap="none" dirty="0">
                <a:solidFill>
                  <a:schemeClr val="lt1"/>
                </a:solidFill>
                <a:latin typeface="Times New Roman"/>
                <a:ea typeface="Times New Roman"/>
                <a:cs typeface="Times New Roman"/>
                <a:sym typeface="Times New Roman"/>
              </a:rPr>
              <a:t> </a:t>
            </a:r>
            <a:endParaRPr sz="4800" b="1" i="0" u="none" strike="noStrike" cap="none"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5859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5;p26"/>
          <p:cNvSpPr txBox="1"/>
          <p:nvPr/>
        </p:nvSpPr>
        <p:spPr>
          <a:xfrm>
            <a:off x="1518328" y="1143793"/>
            <a:ext cx="8857572" cy="1142331"/>
          </a:xfrm>
          <a:prstGeom prst="rect">
            <a:avLst/>
          </a:prstGeom>
          <a:noFill/>
          <a:ln>
            <a:noFill/>
          </a:ln>
        </p:spPr>
        <p:txBody>
          <a:bodyPr spcFirstLastPara="1" vert="horz" wrap="square" lIns="91425" tIns="45700" rIns="91425" bIns="457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rgbClr val="002060"/>
              </a:buClr>
              <a:buSzPts val="3600"/>
              <a:buFont typeface="Times New Roman" panose="02020603050405020304"/>
              <a:buNone/>
            </a:pPr>
            <a:r>
              <a:rPr lang="en-US" sz="4000" b="1" dirty="0">
                <a:ea typeface="Times New Roman" panose="02020603050405020304"/>
                <a:cs typeface="Times New Roman" panose="02020603050405020304"/>
                <a:sym typeface="Times New Roman" panose="02020603050405020304"/>
              </a:rPr>
              <a:t>Stages or storage of Memory</a:t>
            </a:r>
          </a:p>
        </p:txBody>
      </p:sp>
      <p:sp>
        <p:nvSpPr>
          <p:cNvPr id="23" name="Google Shape;146;p26"/>
          <p:cNvSpPr txBox="1"/>
          <p:nvPr/>
        </p:nvSpPr>
        <p:spPr>
          <a:xfrm>
            <a:off x="571500" y="2506340"/>
            <a:ext cx="2616200" cy="1138436"/>
          </a:xfrm>
          <a:prstGeom prst="rect">
            <a:avLst/>
          </a:prstGeom>
          <a:solidFill>
            <a:srgbClr val="3FC1C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Sensory </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Memory</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4" name="Google Shape;149;p26"/>
          <p:cNvCxnSpPr/>
          <p:nvPr/>
        </p:nvCxnSpPr>
        <p:spPr>
          <a:xfrm flipV="1">
            <a:off x="3505200" y="3075558"/>
            <a:ext cx="889000" cy="18926"/>
          </a:xfrm>
          <a:prstGeom prst="straightConnector1">
            <a:avLst/>
          </a:prstGeom>
          <a:noFill/>
          <a:ln w="38100" cap="flat" cmpd="sng">
            <a:solidFill>
              <a:schemeClr val="dk1"/>
            </a:solidFill>
            <a:prstDash val="solid"/>
            <a:round/>
            <a:headEnd type="none" w="sm" len="sm"/>
            <a:tailEnd type="triangle" w="med" len="med"/>
          </a:ln>
        </p:spPr>
      </p:cxnSp>
      <p:sp>
        <p:nvSpPr>
          <p:cNvPr id="26" name="Google Shape;146;p26"/>
          <p:cNvSpPr txBox="1"/>
          <p:nvPr/>
        </p:nvSpPr>
        <p:spPr>
          <a:xfrm>
            <a:off x="4711700" y="2525266"/>
            <a:ext cx="2616200" cy="1138436"/>
          </a:xfrm>
          <a:prstGeom prst="rect">
            <a:avLst/>
          </a:prstGeom>
          <a:solidFill>
            <a:srgbClr val="3FC1C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Short term </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Memory</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 name="Google Shape;146;p26"/>
          <p:cNvSpPr txBox="1"/>
          <p:nvPr/>
        </p:nvSpPr>
        <p:spPr>
          <a:xfrm>
            <a:off x="8470900" y="2525266"/>
            <a:ext cx="2616200" cy="1138436"/>
          </a:xfrm>
          <a:prstGeom prst="rect">
            <a:avLst/>
          </a:prstGeom>
          <a:solidFill>
            <a:srgbClr val="3FC1C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Long term memory </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Memory</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8" name="Google Shape;149;p26"/>
          <p:cNvCxnSpPr/>
          <p:nvPr/>
        </p:nvCxnSpPr>
        <p:spPr>
          <a:xfrm flipV="1">
            <a:off x="7505700" y="3056632"/>
            <a:ext cx="889000" cy="18926"/>
          </a:xfrm>
          <a:prstGeom prst="straightConnector1">
            <a:avLst/>
          </a:prstGeom>
          <a:noFill/>
          <a:ln w="38100" cap="flat" cmpd="sng">
            <a:solidFill>
              <a:schemeClr val="dk1"/>
            </a:solidFill>
            <a:prstDash val="solid"/>
            <a:round/>
            <a:headEnd type="none" w="sm" len="sm"/>
            <a:tailEnd type="triangle" w="med" len="med"/>
          </a:ln>
        </p:spPr>
      </p:cxnSp>
      <p:cxnSp>
        <p:nvCxnSpPr>
          <p:cNvPr id="29" name="Google Shape;149;p26"/>
          <p:cNvCxnSpPr/>
          <p:nvPr/>
        </p:nvCxnSpPr>
        <p:spPr>
          <a:xfrm flipH="1" flipV="1">
            <a:off x="7505700" y="3314700"/>
            <a:ext cx="901700" cy="2158"/>
          </a:xfrm>
          <a:prstGeom prst="straightConnector1">
            <a:avLst/>
          </a:prstGeom>
          <a:noFill/>
          <a:ln w="38100" cap="flat" cmpd="sng">
            <a:solidFill>
              <a:schemeClr val="dk1"/>
            </a:solidFill>
            <a:prstDash val="solid"/>
            <a:round/>
            <a:headEnd type="none" w="sm" len="sm"/>
            <a:tailEnd type="triangle" w="med" len="med"/>
          </a:ln>
        </p:spPr>
      </p:cxnSp>
      <p:pic>
        <p:nvPicPr>
          <p:cNvPr id="5" name="Content Placeholder 4"/>
          <p:cNvPicPr>
            <a:picLocks noGrp="1" noChangeAspect="1"/>
          </p:cNvPicPr>
          <p:nvPr>
            <p:ph idx="1"/>
          </p:nvPr>
        </p:nvPicPr>
        <p:blipFill>
          <a:blip r:embed="rId2"/>
          <a:stretch>
            <a:fillRect/>
          </a:stretch>
        </p:blipFill>
        <p:spPr>
          <a:xfrm>
            <a:off x="3374265" y="3846066"/>
            <a:ext cx="4357279" cy="28251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spc="155" dirty="0">
                <a:cs typeface="Trebuchet MS" panose="020B0603020202020204"/>
                <a:sym typeface="+mn-ea"/>
              </a:rPr>
              <a:t>Stage 1: Sensory</a:t>
            </a:r>
            <a:r>
              <a:rPr lang="en-US" b="1" spc="-459" dirty="0">
                <a:cs typeface="Trebuchet MS" panose="020B0603020202020204"/>
                <a:sym typeface="+mn-ea"/>
              </a:rPr>
              <a:t> </a:t>
            </a:r>
            <a:r>
              <a:rPr lang="en-US" b="1" spc="140" dirty="0">
                <a:cs typeface="Trebuchet MS" panose="020B0603020202020204"/>
                <a:sym typeface="+mn-ea"/>
              </a:rPr>
              <a:t>memory</a:t>
            </a:r>
            <a:endParaRPr lang="en-US" b="1" dirty="0"/>
          </a:p>
        </p:txBody>
      </p:sp>
      <p:sp>
        <p:nvSpPr>
          <p:cNvPr id="3" name="Content Placeholder 2"/>
          <p:cNvSpPr>
            <a:spLocks noGrp="1"/>
          </p:cNvSpPr>
          <p:nvPr>
            <p:ph idx="1"/>
          </p:nvPr>
        </p:nvSpPr>
        <p:spPr>
          <a:xfrm>
            <a:off x="646111" y="1653672"/>
            <a:ext cx="10500553" cy="4195481"/>
          </a:xfrm>
        </p:spPr>
        <p:txBody>
          <a:bodyPr>
            <a:normAutofit/>
          </a:bodyPr>
          <a:lstStyle/>
          <a:p>
            <a:pPr marL="12700" marR="5080" lvl="0" indent="0" algn="just">
              <a:lnSpc>
                <a:spcPct val="80000"/>
              </a:lnSpc>
              <a:spcBef>
                <a:spcPts val="5"/>
              </a:spcBef>
              <a:buNone/>
            </a:pPr>
            <a:endParaRPr lang="en-US" sz="2800" i="1" dirty="0">
              <a:effectLst/>
              <a:latin typeface="Gill Sans MT" panose="020B0502020104020203" pitchFamily="34" charset="0"/>
              <a:ea typeface="Times New Roman" panose="02020603050405020304"/>
              <a:cs typeface="Times New Roman" panose="02020603050405020304"/>
              <a:sym typeface="Times New Roman" panose="02020603050405020304"/>
            </a:endParaRPr>
          </a:p>
          <a:p>
            <a:pPr marL="469900" marR="5080" indent="-457200" algn="just">
              <a:lnSpc>
                <a:spcPct val="80000"/>
              </a:lnSpc>
              <a:spcBef>
                <a:spcPts val="5"/>
              </a:spcBef>
              <a:buFont typeface="Wingdings" panose="05000000000000000000" pitchFamily="2" charset="2"/>
              <a:buChar char="v"/>
            </a:pPr>
            <a:r>
              <a:rPr lang="en-US" sz="2800" spc="20" dirty="0">
                <a:solidFill>
                  <a:schemeClr val="tx1">
                    <a:lumMod val="85000"/>
                  </a:schemeClr>
                </a:solidFill>
                <a:latin typeface="Gill Sans MT" panose="020B0502020104020203" pitchFamily="34" charset="0"/>
                <a:cs typeface="Trebuchet MS" panose="020B0603020202020204"/>
              </a:rPr>
              <a:t>Preserves brief sensory impressions of stimuli, also called sensory register.</a:t>
            </a:r>
          </a:p>
          <a:p>
            <a:pPr marL="469900" marR="5080" indent="-457200" algn="just">
              <a:lnSpc>
                <a:spcPct val="80000"/>
              </a:lnSpc>
              <a:spcBef>
                <a:spcPts val="5"/>
              </a:spcBef>
              <a:buFont typeface="Wingdings" panose="05000000000000000000" pitchFamily="2" charset="2"/>
              <a:buChar char="v"/>
            </a:pPr>
            <a:endParaRPr lang="en-US" sz="2800" spc="20" dirty="0">
              <a:solidFill>
                <a:schemeClr val="tx1">
                  <a:lumMod val="85000"/>
                </a:schemeClr>
              </a:solidFill>
              <a:latin typeface="Gill Sans MT" panose="020B0502020104020203" pitchFamily="34" charset="0"/>
              <a:cs typeface="Trebuchet MS" panose="020B0603020202020204"/>
            </a:endParaRPr>
          </a:p>
          <a:p>
            <a:pPr marL="469900" marR="5080" indent="-457200" algn="just">
              <a:lnSpc>
                <a:spcPct val="80000"/>
              </a:lnSpc>
              <a:spcBef>
                <a:spcPts val="5"/>
              </a:spcBef>
              <a:buFont typeface="Wingdings" panose="05000000000000000000" pitchFamily="2" charset="2"/>
              <a:buChar char="v"/>
            </a:pPr>
            <a:r>
              <a:rPr lang="en-US" sz="2800" spc="20" dirty="0">
                <a:solidFill>
                  <a:schemeClr val="tx1">
                    <a:lumMod val="85000"/>
                  </a:schemeClr>
                </a:solidFill>
                <a:latin typeface="Gill Sans MT" panose="020B0502020104020203" pitchFamily="34" charset="0"/>
                <a:cs typeface="Trebuchet MS" panose="020B0603020202020204"/>
              </a:rPr>
              <a:t>It is the first stage of memory, t</a:t>
            </a:r>
            <a:r>
              <a:rPr lang="en-US" sz="2800" spc="20" dirty="0">
                <a:solidFill>
                  <a:schemeClr val="tx1">
                    <a:lumMod val="85000"/>
                  </a:schemeClr>
                </a:solidFill>
                <a:effectLst/>
                <a:latin typeface="Gill Sans MT" panose="020B0502020104020203" pitchFamily="34" charset="0"/>
                <a:cs typeface="Trebuchet MS" panose="020B0603020202020204"/>
              </a:rPr>
              <a:t>akes place through the process of </a:t>
            </a:r>
            <a:r>
              <a:rPr lang="en-US" sz="2800" b="1" spc="20" dirty="0">
                <a:solidFill>
                  <a:schemeClr val="tx1">
                    <a:lumMod val="85000"/>
                  </a:schemeClr>
                </a:solidFill>
                <a:latin typeface="Gill Sans MT" panose="020B0502020104020203" pitchFamily="34" charset="0"/>
                <a:cs typeface="Trebuchet MS" panose="020B0603020202020204"/>
              </a:rPr>
              <a:t>e</a:t>
            </a:r>
            <a:r>
              <a:rPr lang="en-US" sz="2800" b="1" spc="20" dirty="0">
                <a:solidFill>
                  <a:schemeClr val="tx1">
                    <a:lumMod val="85000"/>
                  </a:schemeClr>
                </a:solidFill>
                <a:effectLst/>
                <a:latin typeface="Gill Sans MT" panose="020B0502020104020203" pitchFamily="34" charset="0"/>
                <a:cs typeface="Trebuchet MS" panose="020B0603020202020204"/>
              </a:rPr>
              <a:t>ncoding</a:t>
            </a:r>
            <a:r>
              <a:rPr lang="en-US" sz="2800" spc="20" dirty="0">
                <a:solidFill>
                  <a:schemeClr val="tx1">
                    <a:lumMod val="85000"/>
                  </a:schemeClr>
                </a:solidFill>
                <a:effectLst/>
                <a:latin typeface="Gill Sans MT" panose="020B0502020104020203" pitchFamily="34" charset="0"/>
                <a:cs typeface="Trebuchet MS" panose="020B0603020202020204"/>
              </a:rPr>
              <a:t>.</a:t>
            </a:r>
            <a:endParaRPr lang="en-US" sz="2800" b="1" spc="20" dirty="0">
              <a:solidFill>
                <a:schemeClr val="tx1">
                  <a:lumMod val="85000"/>
                </a:schemeClr>
              </a:solidFill>
              <a:effectLst/>
              <a:latin typeface="Gill Sans MT" panose="020B0502020104020203" pitchFamily="34" charset="0"/>
              <a:cs typeface="Trebuchet MS" panose="020B0603020202020204"/>
            </a:endParaRPr>
          </a:p>
          <a:p>
            <a:pPr marL="469900" marR="5080" indent="-457200" algn="just">
              <a:lnSpc>
                <a:spcPct val="80000"/>
              </a:lnSpc>
              <a:spcBef>
                <a:spcPts val="5"/>
              </a:spcBef>
              <a:buFont typeface="Wingdings" panose="05000000000000000000" pitchFamily="2" charset="2"/>
              <a:buChar char="v"/>
            </a:pPr>
            <a:endParaRPr lang="en-US" sz="2800" spc="45" dirty="0">
              <a:solidFill>
                <a:schemeClr val="tx1">
                  <a:lumMod val="85000"/>
                </a:schemeClr>
              </a:solidFill>
              <a:effectLst/>
              <a:latin typeface="Gill Sans MT" panose="020B0502020104020203" pitchFamily="34" charset="0"/>
              <a:cs typeface="Trebuchet MS" panose="020B0603020202020204"/>
              <a:sym typeface="+mn-ea"/>
            </a:endParaRPr>
          </a:p>
          <a:p>
            <a:pPr marL="469900" marR="5080" indent="-457200" algn="just">
              <a:lnSpc>
                <a:spcPct val="80000"/>
              </a:lnSpc>
              <a:spcBef>
                <a:spcPts val="5"/>
              </a:spcBef>
              <a:buFont typeface="Wingdings" panose="05000000000000000000" pitchFamily="2" charset="2"/>
              <a:buChar char="v"/>
            </a:pPr>
            <a:r>
              <a:rPr lang="en-US" sz="2800" spc="45" dirty="0">
                <a:solidFill>
                  <a:schemeClr val="tx1">
                    <a:lumMod val="85000"/>
                  </a:schemeClr>
                </a:solidFill>
                <a:effectLst/>
                <a:latin typeface="Gill Sans MT" panose="020B0502020104020203" pitchFamily="34" charset="0"/>
                <a:cs typeface="Trebuchet MS" panose="020B0603020202020204"/>
                <a:sym typeface="+mn-ea"/>
              </a:rPr>
              <a:t>The</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25" dirty="0">
                <a:solidFill>
                  <a:schemeClr val="tx1">
                    <a:lumMod val="85000"/>
                  </a:schemeClr>
                </a:solidFill>
                <a:effectLst/>
                <a:latin typeface="Gill Sans MT" panose="020B0502020104020203" pitchFamily="34" charset="0"/>
                <a:cs typeface="Trebuchet MS" panose="020B0603020202020204"/>
                <a:sym typeface="+mn-ea"/>
              </a:rPr>
              <a:t>ability</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70" dirty="0">
                <a:solidFill>
                  <a:schemeClr val="tx1">
                    <a:lumMod val="85000"/>
                  </a:schemeClr>
                </a:solidFill>
                <a:effectLst/>
                <a:latin typeface="Gill Sans MT" panose="020B0502020104020203" pitchFamily="34" charset="0"/>
                <a:cs typeface="Trebuchet MS" panose="020B0603020202020204"/>
                <a:sym typeface="+mn-ea"/>
              </a:rPr>
              <a:t>to</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80" dirty="0">
                <a:solidFill>
                  <a:schemeClr val="tx1">
                    <a:lumMod val="85000"/>
                  </a:schemeClr>
                </a:solidFill>
                <a:effectLst/>
                <a:latin typeface="Gill Sans MT" panose="020B0502020104020203" pitchFamily="34" charset="0"/>
                <a:cs typeface="Trebuchet MS" panose="020B0603020202020204"/>
                <a:sym typeface="+mn-ea"/>
              </a:rPr>
              <a:t>look</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110" dirty="0">
                <a:solidFill>
                  <a:schemeClr val="tx1">
                    <a:lumMod val="85000"/>
                  </a:schemeClr>
                </a:solidFill>
                <a:effectLst/>
                <a:latin typeface="Gill Sans MT" panose="020B0502020104020203" pitchFamily="34" charset="0"/>
                <a:cs typeface="Trebuchet MS" panose="020B0603020202020204"/>
                <a:sym typeface="+mn-ea"/>
              </a:rPr>
              <a:t>at</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35" dirty="0">
                <a:solidFill>
                  <a:schemeClr val="tx1">
                    <a:lumMod val="85000"/>
                  </a:schemeClr>
                </a:solidFill>
                <a:effectLst/>
                <a:latin typeface="Gill Sans MT" panose="020B0502020104020203" pitchFamily="34" charset="0"/>
                <a:cs typeface="Trebuchet MS" panose="020B0603020202020204"/>
                <a:sym typeface="+mn-ea"/>
              </a:rPr>
              <a:t>an</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55" dirty="0">
                <a:solidFill>
                  <a:schemeClr val="tx1">
                    <a:lumMod val="85000"/>
                  </a:schemeClr>
                </a:solidFill>
                <a:effectLst/>
                <a:latin typeface="Gill Sans MT" panose="020B0502020104020203" pitchFamily="34" charset="0"/>
                <a:cs typeface="Trebuchet MS" panose="020B0603020202020204"/>
                <a:sym typeface="+mn-ea"/>
              </a:rPr>
              <a:t>item,</a:t>
            </a:r>
            <a:r>
              <a:rPr lang="en-US" sz="2800" spc="-320" dirty="0">
                <a:solidFill>
                  <a:schemeClr val="tx1">
                    <a:lumMod val="85000"/>
                  </a:schemeClr>
                </a:solidFill>
                <a:effectLst/>
                <a:latin typeface="Gill Sans MT" panose="020B0502020104020203" pitchFamily="34" charset="0"/>
                <a:cs typeface="Trebuchet MS" panose="020B0603020202020204"/>
                <a:sym typeface="+mn-ea"/>
              </a:rPr>
              <a:t> </a:t>
            </a:r>
            <a:r>
              <a:rPr lang="en-US" sz="2800" spc="75" dirty="0">
                <a:solidFill>
                  <a:schemeClr val="tx1">
                    <a:lumMod val="85000"/>
                  </a:schemeClr>
                </a:solidFill>
                <a:effectLst/>
                <a:latin typeface="Gill Sans MT" panose="020B0502020104020203" pitchFamily="34" charset="0"/>
                <a:cs typeface="Trebuchet MS" panose="020B0603020202020204"/>
                <a:sym typeface="+mn-ea"/>
              </a:rPr>
              <a:t>and</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70" dirty="0">
                <a:solidFill>
                  <a:schemeClr val="tx1">
                    <a:lumMod val="85000"/>
                  </a:schemeClr>
                </a:solidFill>
                <a:effectLst/>
                <a:latin typeface="Gill Sans MT" panose="020B0502020104020203" pitchFamily="34" charset="0"/>
                <a:cs typeface="Trebuchet MS" panose="020B0603020202020204"/>
                <a:sym typeface="+mn-ea"/>
              </a:rPr>
              <a:t>remember</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40" dirty="0">
                <a:solidFill>
                  <a:schemeClr val="tx1">
                    <a:lumMod val="85000"/>
                  </a:schemeClr>
                </a:solidFill>
                <a:effectLst/>
                <a:latin typeface="Gill Sans MT" panose="020B0502020104020203" pitchFamily="34" charset="0"/>
                <a:cs typeface="Trebuchet MS" panose="020B0603020202020204"/>
                <a:sym typeface="+mn-ea"/>
              </a:rPr>
              <a:t>what i</a:t>
            </a:r>
            <a:r>
              <a:rPr lang="en-US" sz="2800" spc="-110" dirty="0">
                <a:solidFill>
                  <a:schemeClr val="tx1">
                    <a:lumMod val="85000"/>
                  </a:schemeClr>
                </a:solidFill>
                <a:effectLst/>
                <a:latin typeface="Gill Sans MT" panose="020B0502020104020203" pitchFamily="34" charset="0"/>
                <a:cs typeface="Trebuchet MS" panose="020B0603020202020204"/>
                <a:sym typeface="+mn-ea"/>
              </a:rPr>
              <a:t>t</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75" dirty="0">
                <a:solidFill>
                  <a:schemeClr val="tx1">
                    <a:lumMod val="85000"/>
                  </a:schemeClr>
                </a:solidFill>
                <a:effectLst/>
                <a:latin typeface="Gill Sans MT" panose="020B0502020104020203" pitchFamily="34" charset="0"/>
                <a:cs typeface="Trebuchet MS" panose="020B0603020202020204"/>
                <a:sym typeface="+mn-ea"/>
              </a:rPr>
              <a:t>looked</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40" dirty="0">
                <a:solidFill>
                  <a:schemeClr val="tx1">
                    <a:lumMod val="85000"/>
                  </a:schemeClr>
                </a:solidFill>
                <a:effectLst/>
                <a:latin typeface="Gill Sans MT" panose="020B0502020104020203" pitchFamily="34" charset="0"/>
                <a:cs typeface="Trebuchet MS" panose="020B0603020202020204"/>
                <a:sym typeface="+mn-ea"/>
              </a:rPr>
              <a:t>like</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25" dirty="0">
                <a:solidFill>
                  <a:schemeClr val="tx1">
                    <a:lumMod val="85000"/>
                  </a:schemeClr>
                </a:solidFill>
                <a:effectLst/>
                <a:latin typeface="Gill Sans MT" panose="020B0502020104020203" pitchFamily="34" charset="0"/>
                <a:cs typeface="Trebuchet MS" panose="020B0603020202020204"/>
                <a:sym typeface="+mn-ea"/>
              </a:rPr>
              <a:t>with</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60" dirty="0">
                <a:solidFill>
                  <a:schemeClr val="tx1">
                    <a:lumMod val="85000"/>
                  </a:schemeClr>
                </a:solidFill>
                <a:effectLst/>
                <a:latin typeface="Gill Sans MT" panose="020B0502020104020203" pitchFamily="34" charset="0"/>
                <a:cs typeface="Trebuchet MS" panose="020B0603020202020204"/>
                <a:sym typeface="+mn-ea"/>
              </a:rPr>
              <a:t>just</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10" dirty="0">
                <a:solidFill>
                  <a:schemeClr val="tx1">
                    <a:lumMod val="85000"/>
                  </a:schemeClr>
                </a:solidFill>
                <a:effectLst/>
                <a:latin typeface="Gill Sans MT" panose="020B0502020104020203" pitchFamily="34" charset="0"/>
                <a:cs typeface="Trebuchet MS" panose="020B0603020202020204"/>
                <a:sym typeface="+mn-ea"/>
              </a:rPr>
              <a:t>a</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90" dirty="0">
                <a:solidFill>
                  <a:schemeClr val="tx1">
                    <a:lumMod val="85000"/>
                  </a:schemeClr>
                </a:solidFill>
                <a:effectLst/>
                <a:latin typeface="Gill Sans MT" panose="020B0502020104020203" pitchFamily="34" charset="0"/>
                <a:cs typeface="Trebuchet MS" panose="020B0603020202020204"/>
                <a:sym typeface="+mn-ea"/>
              </a:rPr>
              <a:t>second</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55" dirty="0">
                <a:solidFill>
                  <a:schemeClr val="tx1">
                    <a:lumMod val="85000"/>
                  </a:schemeClr>
                </a:solidFill>
                <a:effectLst/>
                <a:latin typeface="Gill Sans MT" panose="020B0502020104020203" pitchFamily="34" charset="0"/>
                <a:cs typeface="Trebuchet MS" panose="020B0603020202020204"/>
                <a:sym typeface="+mn-ea"/>
              </a:rPr>
              <a:t>of</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35" dirty="0">
                <a:solidFill>
                  <a:schemeClr val="tx1">
                    <a:lumMod val="85000"/>
                  </a:schemeClr>
                </a:solidFill>
                <a:effectLst/>
                <a:latin typeface="Gill Sans MT" panose="020B0502020104020203" pitchFamily="34" charset="0"/>
                <a:cs typeface="Trebuchet MS" panose="020B0603020202020204"/>
                <a:sym typeface="+mn-ea"/>
              </a:rPr>
              <a:t>observation,</a:t>
            </a:r>
            <a:r>
              <a:rPr lang="en-US" sz="2800" spc="-320" dirty="0">
                <a:solidFill>
                  <a:schemeClr val="tx1">
                    <a:lumMod val="85000"/>
                  </a:schemeClr>
                </a:solidFill>
                <a:effectLst/>
                <a:latin typeface="Gill Sans MT" panose="020B0502020104020203" pitchFamily="34" charset="0"/>
                <a:cs typeface="Trebuchet MS" panose="020B0603020202020204"/>
                <a:sym typeface="+mn-ea"/>
              </a:rPr>
              <a:t> </a:t>
            </a:r>
            <a:r>
              <a:rPr lang="en-US" sz="2800" spc="75" dirty="0">
                <a:solidFill>
                  <a:schemeClr val="tx1">
                    <a:lumMod val="85000"/>
                  </a:schemeClr>
                </a:solidFill>
                <a:effectLst/>
                <a:latin typeface="Gill Sans MT" panose="020B0502020104020203" pitchFamily="34" charset="0"/>
                <a:cs typeface="Trebuchet MS" panose="020B0603020202020204"/>
                <a:sym typeface="+mn-ea"/>
              </a:rPr>
              <a:t>or  </a:t>
            </a:r>
            <a:r>
              <a:rPr lang="en-US" sz="2800" spc="10" dirty="0">
                <a:solidFill>
                  <a:schemeClr val="tx1">
                    <a:lumMod val="85000"/>
                  </a:schemeClr>
                </a:solidFill>
                <a:effectLst/>
                <a:latin typeface="Gill Sans MT" panose="020B0502020104020203" pitchFamily="34" charset="0"/>
                <a:cs typeface="Trebuchet MS" panose="020B0603020202020204"/>
                <a:sym typeface="+mn-ea"/>
              </a:rPr>
              <a:t>memorization,</a:t>
            </a:r>
            <a:r>
              <a:rPr lang="en-US" sz="2800" spc="-325" dirty="0">
                <a:solidFill>
                  <a:schemeClr val="tx1">
                    <a:lumMod val="85000"/>
                  </a:schemeClr>
                </a:solidFill>
                <a:effectLst/>
                <a:latin typeface="Gill Sans MT" panose="020B0502020104020203" pitchFamily="34" charset="0"/>
                <a:cs typeface="Trebuchet MS" panose="020B0603020202020204"/>
                <a:sym typeface="+mn-ea"/>
              </a:rPr>
              <a:t> </a:t>
            </a:r>
            <a:r>
              <a:rPr lang="en-US" sz="2800" spc="70" dirty="0">
                <a:solidFill>
                  <a:schemeClr val="tx1">
                    <a:lumMod val="85000"/>
                  </a:schemeClr>
                </a:solidFill>
                <a:effectLst/>
                <a:latin typeface="Gill Sans MT" panose="020B0502020104020203" pitchFamily="34" charset="0"/>
                <a:cs typeface="Trebuchet MS" panose="020B0603020202020204"/>
                <a:sym typeface="+mn-ea"/>
              </a:rPr>
              <a:t>is</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35" dirty="0">
                <a:solidFill>
                  <a:schemeClr val="tx1">
                    <a:lumMod val="85000"/>
                  </a:schemeClr>
                </a:solidFill>
                <a:effectLst/>
                <a:latin typeface="Gill Sans MT" panose="020B0502020104020203" pitchFamily="34" charset="0"/>
                <a:cs typeface="Trebuchet MS" panose="020B0603020202020204"/>
                <a:sym typeface="+mn-ea"/>
              </a:rPr>
              <a:t>an</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65" dirty="0">
                <a:solidFill>
                  <a:schemeClr val="tx1">
                    <a:lumMod val="85000"/>
                  </a:schemeClr>
                </a:solidFill>
                <a:effectLst/>
                <a:latin typeface="Gill Sans MT" panose="020B0502020104020203" pitchFamily="34" charset="0"/>
                <a:cs typeface="Trebuchet MS" panose="020B0603020202020204"/>
                <a:sym typeface="+mn-ea"/>
              </a:rPr>
              <a:t>example</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55" dirty="0">
                <a:solidFill>
                  <a:schemeClr val="tx1">
                    <a:lumMod val="85000"/>
                  </a:schemeClr>
                </a:solidFill>
                <a:effectLst/>
                <a:latin typeface="Gill Sans MT" panose="020B0502020104020203" pitchFamily="34" charset="0"/>
                <a:cs typeface="Trebuchet MS" panose="020B0603020202020204"/>
                <a:sym typeface="+mn-ea"/>
              </a:rPr>
              <a:t>of</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105" dirty="0">
                <a:solidFill>
                  <a:schemeClr val="tx1">
                    <a:lumMod val="85000"/>
                  </a:schemeClr>
                </a:solidFill>
                <a:effectLst/>
                <a:latin typeface="Gill Sans MT" panose="020B0502020104020203" pitchFamily="34" charset="0"/>
                <a:cs typeface="Trebuchet MS" panose="020B0603020202020204"/>
                <a:sym typeface="+mn-ea"/>
              </a:rPr>
              <a:t>sensory</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20" dirty="0">
                <a:solidFill>
                  <a:schemeClr val="tx1">
                    <a:lumMod val="85000"/>
                  </a:schemeClr>
                </a:solidFill>
                <a:effectLst/>
                <a:latin typeface="Gill Sans MT" panose="020B0502020104020203" pitchFamily="34" charset="0"/>
                <a:cs typeface="Trebuchet MS" panose="020B0603020202020204"/>
                <a:sym typeface="+mn-ea"/>
              </a:rPr>
              <a:t>memory.  “ LIKE A SNAPSHOT OF THE WORLD”</a:t>
            </a:r>
            <a:endParaRPr lang="en-US" sz="2800" spc="20" dirty="0">
              <a:solidFill>
                <a:schemeClr val="tx1">
                  <a:lumMod val="85000"/>
                </a:schemeClr>
              </a:solidFill>
              <a:effectLst/>
              <a:latin typeface="Gill Sans MT" panose="020B0502020104020203" pitchFamily="34" charset="0"/>
              <a:cs typeface="Trebuchet MS" panose="020B0603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 </a:t>
            </a:r>
          </a:p>
        </p:txBody>
      </p:sp>
      <p:sp>
        <p:nvSpPr>
          <p:cNvPr id="3" name="Content Placeholder 2"/>
          <p:cNvSpPr>
            <a:spLocks noGrp="1"/>
          </p:cNvSpPr>
          <p:nvPr>
            <p:ph sz="half" idx="1"/>
          </p:nvPr>
        </p:nvSpPr>
        <p:spPr>
          <a:xfrm>
            <a:off x="609600" y="1600199"/>
            <a:ext cx="6931025" cy="4697569"/>
          </a:xfrm>
        </p:spPr>
        <p:txBody>
          <a:bodyPr>
            <a:normAutofit/>
          </a:bodyPr>
          <a:lstStyle/>
          <a:p>
            <a:pPr marL="469900" marR="5080" lvl="0" indent="-457200" algn="just">
              <a:lnSpc>
                <a:spcPct val="80000"/>
              </a:lnSpc>
              <a:spcBef>
                <a:spcPts val="5"/>
              </a:spcBef>
              <a:buFont typeface="Wingdings" panose="05000000000000000000" pitchFamily="2" charset="2"/>
              <a:buChar char="v"/>
            </a:pPr>
            <a:endPar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endParaRPr>
          </a:p>
          <a:p>
            <a:pPr marL="12700" marR="5080" lvl="0" indent="0" algn="just">
              <a:lnSpc>
                <a:spcPct val="80000"/>
              </a:lnSpc>
              <a:spcBef>
                <a:spcPts val="5"/>
              </a:spcBef>
              <a:buNone/>
            </a:pPr>
            <a:endParaRPr lang="en-US" sz="2400" spc="45" dirty="0">
              <a:effectLst/>
              <a:latin typeface="Gill Sans MT" panose="020B0502020104020203" pitchFamily="34" charset="0"/>
              <a:cs typeface="Trebuchet MS" panose="020B0603020202020204"/>
            </a:endParaRPr>
          </a:p>
          <a:p>
            <a:pPr marL="342900" lvl="0" indent="-342900" algn="just">
              <a:lnSpc>
                <a:spcPct val="80000"/>
              </a:lnSpc>
              <a:spcBef>
                <a:spcPts val="390"/>
              </a:spcBef>
              <a:buClr>
                <a:schemeClr val="dk1"/>
              </a:buClr>
              <a:buSzPts val="1942"/>
            </a:pPr>
            <a:r>
              <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rPr>
              <a:t>Duration</a:t>
            </a:r>
            <a:endParaRPr lang="en-US" sz="2400" dirty="0">
              <a:effectLst/>
              <a:latin typeface="Gill Sans MT" panose="020B0502020104020203" pitchFamily="34" charset="0"/>
            </a:endParaRPr>
          </a:p>
          <a:p>
            <a:pPr marL="457200" lvl="1" indent="0" algn="just">
              <a:lnSpc>
                <a:spcPct val="80000"/>
              </a:lnSpc>
              <a:spcBef>
                <a:spcPts val="335"/>
              </a:spcBef>
              <a:buClr>
                <a:schemeClr val="dk1"/>
              </a:buClr>
              <a:buSzPts val="1665"/>
              <a:buNone/>
            </a:pPr>
            <a:r>
              <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rPr>
              <a:t>millisecond</a:t>
            </a:r>
            <a:endParaRPr lang="en-US" sz="2400" dirty="0">
              <a:effectLst/>
              <a:latin typeface="Gill Sans MT" panose="020B0502020104020203" pitchFamily="34" charset="0"/>
            </a:endParaRPr>
          </a:p>
          <a:p>
            <a:pPr marL="342900" lvl="0" indent="-342900" algn="just">
              <a:lnSpc>
                <a:spcPct val="80000"/>
              </a:lnSpc>
              <a:spcBef>
                <a:spcPts val="390"/>
              </a:spcBef>
              <a:buClr>
                <a:schemeClr val="dk1"/>
              </a:buClr>
              <a:buSzPts val="1942"/>
            </a:pPr>
            <a:r>
              <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rPr>
              <a:t>Capacity</a:t>
            </a:r>
            <a:endParaRPr lang="en-US" sz="2400" dirty="0">
              <a:effectLst/>
              <a:latin typeface="Gill Sans MT" panose="020B0502020104020203" pitchFamily="34" charset="0"/>
            </a:endParaRPr>
          </a:p>
          <a:p>
            <a:pPr marL="457200" lvl="1" indent="0" algn="just">
              <a:lnSpc>
                <a:spcPct val="80000"/>
              </a:lnSpc>
              <a:spcBef>
                <a:spcPts val="335"/>
              </a:spcBef>
              <a:buClr>
                <a:schemeClr val="dk1"/>
              </a:buClr>
              <a:buSzPts val="1665"/>
              <a:buNone/>
            </a:pPr>
            <a:r>
              <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rPr>
              <a:t>all sensory experience (limited capacity)</a:t>
            </a:r>
            <a:endParaRPr lang="en-US" sz="2400" dirty="0">
              <a:effectLst/>
              <a:latin typeface="Gill Sans MT" panose="020B0502020104020203" pitchFamily="34" charset="0"/>
            </a:endParaRPr>
          </a:p>
          <a:p>
            <a:pPr marL="342900" lvl="0" indent="-342900" algn="just">
              <a:lnSpc>
                <a:spcPct val="80000"/>
              </a:lnSpc>
              <a:spcBef>
                <a:spcPts val="390"/>
              </a:spcBef>
              <a:buClr>
                <a:schemeClr val="dk1"/>
              </a:buClr>
              <a:buSzPts val="1942"/>
            </a:pPr>
            <a:r>
              <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rPr>
              <a:t>Encoding</a:t>
            </a:r>
            <a:endParaRPr lang="en-US" sz="2400" dirty="0">
              <a:effectLst/>
              <a:latin typeface="Gill Sans MT" panose="020B0502020104020203" pitchFamily="34" charset="0"/>
            </a:endParaRPr>
          </a:p>
          <a:p>
            <a:pPr marL="457200" lvl="1" indent="0" algn="just">
              <a:lnSpc>
                <a:spcPct val="80000"/>
              </a:lnSpc>
              <a:spcBef>
                <a:spcPts val="335"/>
              </a:spcBef>
              <a:buClr>
                <a:schemeClr val="dk1"/>
              </a:buClr>
              <a:buSzPts val="1665"/>
              <a:buNone/>
            </a:pPr>
            <a:r>
              <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rPr>
              <a:t>sense specific (e.g. different stores for each sense)</a:t>
            </a:r>
          </a:p>
          <a:p>
            <a:pPr marL="742950" lvl="1" indent="-285750" algn="just">
              <a:lnSpc>
                <a:spcPct val="80000"/>
              </a:lnSpc>
              <a:spcBef>
                <a:spcPts val="335"/>
              </a:spcBef>
              <a:buClr>
                <a:schemeClr val="dk1"/>
              </a:buClr>
              <a:buSzPts val="1665"/>
              <a:buChar char="–"/>
            </a:pPr>
            <a:endParaRPr lang="en-US" sz="2400" dirty="0">
              <a:effectLst/>
              <a:latin typeface="Gill Sans MT" panose="020B0502020104020203" pitchFamily="34" charset="0"/>
            </a:endParaRPr>
          </a:p>
          <a:p>
            <a:pPr algn="just">
              <a:buFont typeface="Wingdings" panose="05000000000000000000" pitchFamily="2" charset="2"/>
              <a:buChar char="v"/>
            </a:pPr>
            <a:r>
              <a:rPr lang="en-US" sz="2400" i="1" dirty="0">
                <a:effectLst/>
                <a:latin typeface="Gill Sans MT" panose="020B0502020104020203" pitchFamily="34" charset="0"/>
                <a:ea typeface="Times New Roman" panose="02020603050405020304"/>
                <a:cs typeface="Times New Roman" panose="02020603050405020304"/>
                <a:sym typeface="Times New Roman" panose="02020603050405020304"/>
              </a:rPr>
              <a:t>Infromation is going to nervous system through your sense organs</a:t>
            </a:r>
            <a:endParaRPr lang="en-US" dirty="0"/>
          </a:p>
        </p:txBody>
      </p:sp>
      <p:pic>
        <p:nvPicPr>
          <p:cNvPr id="5" name="Content Placeholder 4"/>
          <p:cNvPicPr>
            <a:picLocks noGrp="1" noChangeAspect="1"/>
          </p:cNvPicPr>
          <p:nvPr>
            <p:ph sz="half" idx="2"/>
          </p:nvPr>
        </p:nvPicPr>
        <p:blipFill>
          <a:blip r:embed="rId2"/>
          <a:stretch>
            <a:fillRect/>
          </a:stretch>
        </p:blipFill>
        <p:spPr>
          <a:xfrm>
            <a:off x="7540625" y="1889601"/>
            <a:ext cx="4200525" cy="42005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46111" y="2065797"/>
            <a:ext cx="10346006" cy="4195481"/>
          </a:xfrm>
        </p:spPr>
        <p:txBody>
          <a:bodyPr/>
          <a:lstStyle/>
          <a:p>
            <a:pPr marL="0" indent="0" algn="just">
              <a:buNone/>
            </a:pPr>
            <a:r>
              <a:rPr lang="en-US" sz="2400" dirty="0">
                <a:latin typeface="Gill Sans MT" panose="020B0502020104020203" pitchFamily="34" charset="0"/>
                <a:sym typeface="+mn-ea"/>
              </a:rPr>
              <a:t>Your sensory memory creates something of a quick "snapshot" of the world around you, allowing you to briefly focus your </a:t>
            </a:r>
            <a:r>
              <a:rPr lang="en-US" sz="2400" u="sng" dirty="0">
                <a:latin typeface="Gill Sans MT" panose="020B0502020104020203" pitchFamily="34" charset="0"/>
                <a:sym typeface="+mn-ea"/>
                <a:hlinkClick r:id="rId2"/>
              </a:rPr>
              <a:t>attention</a:t>
            </a:r>
            <a:r>
              <a:rPr lang="en-US" sz="2400" dirty="0">
                <a:latin typeface="Gill Sans MT" panose="020B0502020104020203" pitchFamily="34" charset="0"/>
                <a:sym typeface="+mn-ea"/>
              </a:rPr>
              <a:t> on relevant details.</a:t>
            </a:r>
          </a:p>
          <a:p>
            <a:pPr marL="0" indent="0" algn="just">
              <a:buNone/>
            </a:pPr>
            <a:endParaRPr lang="en-US" sz="2400" dirty="0">
              <a:latin typeface="Gill Sans MT" panose="020B0502020104020203" pitchFamily="34" charset="0"/>
              <a:sym typeface="+mn-ea"/>
            </a:endParaRPr>
          </a:p>
          <a:p>
            <a:pPr marL="0" indent="0" algn="just">
              <a:buNone/>
            </a:pPr>
            <a:r>
              <a:rPr lang="en-US" sz="2400" dirty="0">
                <a:latin typeface="Gill Sans MT" panose="020B0502020104020203" pitchFamily="34" charset="0"/>
                <a:sym typeface="+mn-ea"/>
              </a:rPr>
              <a:t>By attending to this information, we can then transfer important details into the next stage of memory, which is known as </a:t>
            </a:r>
            <a:r>
              <a:rPr lang="en-US" sz="2400" u="sng" dirty="0">
                <a:latin typeface="Gill Sans MT" panose="020B0502020104020203" pitchFamily="34" charset="0"/>
                <a:sym typeface="+mn-ea"/>
                <a:hlinkClick r:id="rId3"/>
              </a:rPr>
              <a:t>short-term memory</a:t>
            </a:r>
            <a:r>
              <a:rPr lang="en-US" sz="2400" dirty="0">
                <a:latin typeface="Gill Sans MT" panose="020B0502020104020203" pitchFamily="34" charset="0"/>
                <a:sym typeface="+mn-ea"/>
              </a:rPr>
              <a:t>.</a:t>
            </a:r>
            <a:endParaRPr lang="en-US" sz="2400" dirty="0">
              <a:latin typeface="Gill Sans MT" panose="020B0502020104020203" pitchFamily="34" charset="0"/>
            </a:endParaRPr>
          </a:p>
          <a:p>
            <a:endParaRPr lang="en-US"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471" y="1672937"/>
            <a:ext cx="9434947" cy="3265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085" y="507309"/>
            <a:ext cx="9404723" cy="1400530"/>
          </a:xfrm>
        </p:spPr>
        <p:txBody>
          <a:bodyPr/>
          <a:lstStyle/>
          <a:p>
            <a:r>
              <a:rPr lang="en-US" b="1" spc="-5" dirty="0">
                <a:cs typeface="Comic Sans MS" panose="030F0702030302020204"/>
              </a:rPr>
              <a:t>Stage 2: Short Term</a:t>
            </a:r>
            <a:r>
              <a:rPr lang="en-US" b="1" spc="-310" dirty="0">
                <a:cs typeface="Comic Sans MS" panose="030F0702030302020204"/>
              </a:rPr>
              <a:t> </a:t>
            </a:r>
            <a:r>
              <a:rPr lang="en-US" b="1" spc="-5" dirty="0">
                <a:cs typeface="Comic Sans MS" panose="030F0702030302020204"/>
              </a:rPr>
              <a:t>Memory</a:t>
            </a:r>
            <a:endParaRPr lang="en-US" b="1" dirty="0"/>
          </a:p>
        </p:txBody>
      </p:sp>
      <p:sp>
        <p:nvSpPr>
          <p:cNvPr id="3" name="Text Box 2"/>
          <p:cNvSpPr txBox="1"/>
          <p:nvPr/>
        </p:nvSpPr>
        <p:spPr>
          <a:xfrm>
            <a:off x="934084" y="1600200"/>
            <a:ext cx="10489091" cy="1938992"/>
          </a:xfrm>
          <a:prstGeom prst="rect">
            <a:avLst/>
          </a:prstGeom>
          <a:noFill/>
        </p:spPr>
        <p:txBody>
          <a:bodyPr wrap="square" rtlCol="0">
            <a:spAutoFit/>
          </a:bodyPr>
          <a:lstStyle/>
          <a:p>
            <a:pPr marL="457200" indent="-457200" algn="just">
              <a:buFont typeface="Arial" panose="020B0604020202020204" pitchFamily="34" charset="0"/>
              <a:buChar char="•"/>
            </a:pPr>
            <a:r>
              <a:rPr lang="en-US" sz="2400" dirty="0">
                <a:latin typeface="Gill Sans MT" panose="020B0502020104020203" pitchFamily="34" charset="0"/>
              </a:rPr>
              <a:t>The stuff we encode from the sensory goes to STM.</a:t>
            </a:r>
          </a:p>
          <a:p>
            <a:pPr marL="457200" indent="-457200" algn="just">
              <a:buFont typeface="Arial" panose="020B0604020202020204" pitchFamily="34" charset="0"/>
              <a:buChar char="•"/>
            </a:pPr>
            <a:endParaRPr lang="en-US" sz="2400" dirty="0">
              <a:latin typeface="Gill Sans MT" panose="020B0502020104020203" pitchFamily="34" charset="0"/>
            </a:endParaRPr>
          </a:p>
          <a:p>
            <a:pPr marL="457200" indent="-457200" algn="just">
              <a:buFont typeface="Arial" panose="020B0604020202020204" pitchFamily="34" charset="0"/>
              <a:buChar char="•"/>
            </a:pPr>
            <a:r>
              <a:rPr lang="en-US" sz="2400" dirty="0">
                <a:latin typeface="Gill Sans MT" panose="020B0502020104020203" pitchFamily="34" charset="0"/>
              </a:rPr>
              <a:t>Events are encoded visually, acoustically or semantically.</a:t>
            </a:r>
          </a:p>
          <a:p>
            <a:pPr marL="457200" indent="-457200" algn="just">
              <a:buFont typeface="Arial" panose="020B0604020202020204" pitchFamily="34" charset="0"/>
              <a:buChar char="•"/>
            </a:pPr>
            <a:endParaRPr lang="en-US" sz="2400" dirty="0">
              <a:latin typeface="Gill Sans MT" panose="020B0502020104020203" pitchFamily="34" charset="0"/>
            </a:endParaRPr>
          </a:p>
          <a:p>
            <a:pPr marL="457200" indent="-457200" algn="just">
              <a:buFont typeface="Arial" panose="020B0604020202020204" pitchFamily="34" charset="0"/>
              <a:buChar char="•"/>
            </a:pPr>
            <a:r>
              <a:rPr lang="en-US" sz="2400" dirty="0">
                <a:latin typeface="Gill Sans MT" panose="020B0502020104020203" pitchFamily="34" charset="0"/>
              </a:rPr>
              <a:t>We recall digits better than letters.</a:t>
            </a:r>
          </a:p>
        </p:txBody>
      </p:sp>
      <p:pic>
        <p:nvPicPr>
          <p:cNvPr id="4" name="Picture 3"/>
          <p:cNvPicPr>
            <a:picLocks noChangeAspect="1"/>
          </p:cNvPicPr>
          <p:nvPr/>
        </p:nvPicPr>
        <p:blipFill rotWithShape="1">
          <a:blip r:embed="rId2"/>
          <a:srcRect l="2052" t="6903" r="6996" b="9515"/>
          <a:stretch/>
        </p:blipFill>
        <p:spPr>
          <a:xfrm>
            <a:off x="2415653" y="3813831"/>
            <a:ext cx="7260609" cy="2737093"/>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87" y="531882"/>
            <a:ext cx="10515600" cy="1325563"/>
          </a:xfrm>
        </p:spPr>
        <p:txBody>
          <a:bodyPr>
            <a:normAutofit/>
          </a:bodyPr>
          <a:lstStyle/>
          <a:p>
            <a:pPr algn="ctr"/>
            <a:r>
              <a:rPr lang="en-US" sz="4400" b="1" dirty="0"/>
              <a:t>Memory</a:t>
            </a:r>
          </a:p>
        </p:txBody>
      </p:sp>
      <p:sp>
        <p:nvSpPr>
          <p:cNvPr id="5" name="Content Placeholder 4"/>
          <p:cNvSpPr>
            <a:spLocks noGrp="1"/>
          </p:cNvSpPr>
          <p:nvPr>
            <p:ph idx="1"/>
          </p:nvPr>
        </p:nvSpPr>
        <p:spPr>
          <a:xfrm>
            <a:off x="643152" y="1857445"/>
            <a:ext cx="11019196" cy="4351338"/>
          </a:xfrm>
        </p:spPr>
        <p:txBody>
          <a:bodyPr>
            <a:normAutofit/>
          </a:bodyPr>
          <a:lstStyle/>
          <a:p>
            <a:pPr algn="just"/>
            <a:r>
              <a:rPr lang="en-US" sz="2400" i="1" dirty="0">
                <a:effectLst/>
                <a:latin typeface="Gill Sans MT" panose="020B0502020104020203" pitchFamily="34" charset="0"/>
              </a:rPr>
              <a:t>“</a:t>
            </a:r>
            <a:r>
              <a:rPr lang="en-US" sz="2400" dirty="0">
                <a:effectLst/>
                <a:latin typeface="Gill Sans MT" panose="020B0502020104020203" pitchFamily="34" charset="0"/>
              </a:rPr>
              <a:t>Memory refers to our capacity to acquire ,store and retrieve the information. It is a process of maintaining information over time.”</a:t>
            </a:r>
          </a:p>
          <a:p>
            <a:pPr marL="0" indent="0" algn="just">
              <a:buNone/>
            </a:pPr>
            <a:r>
              <a:rPr lang="en-US" sz="2400" dirty="0">
                <a:latin typeface="Gill Sans MT" panose="020B0502020104020203" pitchFamily="34" charset="0"/>
              </a:rPr>
              <a:t>                                                                                                           (Matlin, 2005)</a:t>
            </a:r>
            <a:endParaRPr lang="en-US" sz="2400" dirty="0">
              <a:effectLst/>
              <a:latin typeface="Gill Sans MT" panose="020B0502020104020203" pitchFamily="34" charset="0"/>
            </a:endParaRPr>
          </a:p>
          <a:p>
            <a:pPr algn="just"/>
            <a:r>
              <a:rPr lang="en-US" sz="2400" dirty="0">
                <a:effectLst/>
                <a:latin typeface="Gill Sans MT" panose="020B0502020104020203" pitchFamily="34" charset="0"/>
              </a:rPr>
              <a:t>“Memory’ is a label for a diverse set of cognitive capacities by which humans and perhaps other animals retain information and reconstruct past experiences, usually for present purposes.”</a:t>
            </a:r>
          </a:p>
          <a:p>
            <a:pPr algn="just"/>
            <a:r>
              <a:rPr lang="en-US" sz="2400" dirty="0">
                <a:effectLst/>
                <a:latin typeface="Gill Sans MT" panose="020B0502020104020203" pitchFamily="34" charset="0"/>
              </a:rPr>
              <a:t>“Memory is an organism's mental ability to store, retain and recall information” </a:t>
            </a:r>
          </a:p>
          <a:p>
            <a:pPr marL="0" indent="0" algn="just">
              <a:buNone/>
            </a:pPr>
            <a:r>
              <a:rPr lang="en-US" sz="2400" dirty="0">
                <a:effectLst/>
                <a:latin typeface="Gill Sans MT" panose="020B0502020104020203" pitchFamily="34" charset="0"/>
              </a:rPr>
              <a:t>                                                                                              (Stanford Encyclopedia)</a:t>
            </a:r>
          </a:p>
          <a:p>
            <a:pPr marL="0" indent="0" algn="just">
              <a:buNone/>
            </a:pPr>
            <a:endParaRPr lang="en-US" dirty="0">
              <a:latin typeface="Gill Sans MT" panose="020B0502020104020203" pitchFamily="34" charset="0"/>
            </a:endParaRPr>
          </a:p>
        </p:txBody>
      </p:sp>
      <p:pic>
        <p:nvPicPr>
          <p:cNvPr id="4" name="Picture 3"/>
          <p:cNvPicPr>
            <a:picLocks noChangeAspect="1"/>
          </p:cNvPicPr>
          <p:nvPr/>
        </p:nvPicPr>
        <p:blipFill>
          <a:blip r:embed="rId3"/>
          <a:stretch>
            <a:fillRect/>
          </a:stretch>
        </p:blipFill>
        <p:spPr>
          <a:xfrm>
            <a:off x="0" y="0"/>
            <a:ext cx="4112868" cy="1469927"/>
          </a:xfrm>
          <a:prstGeom prst="rect">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a:t>
            </a:r>
          </a:p>
        </p:txBody>
      </p:sp>
      <p:sp>
        <p:nvSpPr>
          <p:cNvPr id="3" name="Content Placeholder 2"/>
          <p:cNvSpPr>
            <a:spLocks noGrp="1"/>
          </p:cNvSpPr>
          <p:nvPr>
            <p:ph idx="1"/>
          </p:nvPr>
        </p:nvSpPr>
        <p:spPr>
          <a:xfrm>
            <a:off x="646111" y="1152983"/>
            <a:ext cx="11254737" cy="5356999"/>
          </a:xfrm>
        </p:spPr>
        <p:txBody>
          <a:bodyPr>
            <a:noAutofit/>
          </a:bodyPr>
          <a:lstStyle/>
          <a:p>
            <a:pPr>
              <a:lnSpc>
                <a:spcPct val="100000"/>
              </a:lnSpc>
              <a:spcBef>
                <a:spcPts val="100"/>
              </a:spcBef>
            </a:pPr>
            <a:endParaRPr lang="en-US" sz="2400" spc="-155" dirty="0">
              <a:latin typeface="Gill Sans MT" panose="020B0502020104020203" pitchFamily="34" charset="0"/>
              <a:cs typeface="Times New Roman" panose="02020603050405020304" pitchFamily="18" charset="0"/>
            </a:endParaRPr>
          </a:p>
          <a:p>
            <a:pPr lvl="0" algn="just">
              <a:lnSpc>
                <a:spcPct val="80000"/>
              </a:lnSpc>
              <a:spcBef>
                <a:spcPts val="390"/>
              </a:spcBef>
              <a:buClr>
                <a:schemeClr val="dk1"/>
              </a:buClr>
              <a:buSzPts val="1942"/>
            </a:pPr>
            <a:r>
              <a:rPr lang="en-US" sz="2400" dirty="0">
                <a:effectLst/>
                <a:latin typeface="Gill Sans MT" panose="020B0502020104020203" pitchFamily="34" charset="0"/>
              </a:rPr>
              <a:t>Short term memory is also called workin</a:t>
            </a:r>
            <a:r>
              <a:rPr lang="en-US" sz="2400" dirty="0">
                <a:latin typeface="Gill Sans MT" panose="020B0502020104020203" pitchFamily="34" charset="0"/>
              </a:rPr>
              <a:t>g memory.</a:t>
            </a:r>
          </a:p>
          <a:p>
            <a:pPr lvl="0" algn="just">
              <a:lnSpc>
                <a:spcPct val="80000"/>
              </a:lnSpc>
              <a:spcBef>
                <a:spcPts val="390"/>
              </a:spcBef>
              <a:buClr>
                <a:schemeClr val="dk1"/>
              </a:buClr>
              <a:buSzPts val="1942"/>
            </a:pPr>
            <a:r>
              <a:rPr lang="en-US" sz="2400" dirty="0">
                <a:effectLst/>
                <a:latin typeface="Gill Sans MT" panose="020B0502020104020203" pitchFamily="34" charset="0"/>
              </a:rPr>
              <a:t> </a:t>
            </a:r>
            <a:r>
              <a:rPr lang="en-US" sz="2400" dirty="0">
                <a:latin typeface="Gill Sans MT" panose="020B0502020104020203" pitchFamily="34" charset="0"/>
              </a:rPr>
              <a:t>The memory system in </a:t>
            </a:r>
            <a:r>
              <a:rPr lang="en-US" sz="2400" i="1" dirty="0">
                <a:latin typeface="Gill Sans MT" panose="020B0502020104020203" pitchFamily="34" charset="0"/>
              </a:rPr>
              <a:t>which information is held for brief periods </a:t>
            </a:r>
            <a:r>
              <a:rPr lang="en-US" sz="2400" dirty="0">
                <a:latin typeface="Gill Sans MT" panose="020B0502020104020203" pitchFamily="34" charset="0"/>
              </a:rPr>
              <a:t>of time while </a:t>
            </a:r>
            <a:r>
              <a:rPr lang="en-US" sz="2400" i="1" dirty="0">
                <a:latin typeface="Gill Sans MT" panose="020B0502020104020203" pitchFamily="34" charset="0"/>
              </a:rPr>
              <a:t>being used.</a:t>
            </a:r>
          </a:p>
          <a:p>
            <a:pPr lvl="0" algn="just">
              <a:lnSpc>
                <a:spcPct val="80000"/>
              </a:lnSpc>
              <a:spcBef>
                <a:spcPts val="390"/>
              </a:spcBef>
              <a:buClr>
                <a:schemeClr val="dk1"/>
              </a:buClr>
              <a:buSzPts val="1942"/>
            </a:pPr>
            <a:r>
              <a:rPr lang="en-US" sz="2400" dirty="0">
                <a:latin typeface="Gill Sans MT" panose="020B0502020104020203" pitchFamily="34" charset="0"/>
              </a:rPr>
              <a:t>Capacity:</a:t>
            </a: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         t</a:t>
            </a:r>
            <a:r>
              <a:rPr lang="en-US" sz="2400" dirty="0">
                <a:effectLst/>
                <a:latin typeface="Gill Sans MT" panose="020B0502020104020203" pitchFamily="34" charset="0"/>
              </a:rPr>
              <a:t>he amount of information that can be stored in short-term memory can vary . </a:t>
            </a:r>
          </a:p>
          <a:p>
            <a:pPr lvl="0" algn="just">
              <a:lnSpc>
                <a:spcPct val="80000"/>
              </a:lnSpc>
              <a:spcBef>
                <a:spcPts val="390"/>
              </a:spcBef>
              <a:buClr>
                <a:schemeClr val="dk1"/>
              </a:buClr>
              <a:buSzPts val="1942"/>
            </a:pPr>
            <a:endParaRPr lang="en-US" sz="2400" dirty="0">
              <a:effectLst/>
              <a:latin typeface="Gill Sans MT" panose="020B0502020104020203" pitchFamily="34" charset="0"/>
            </a:endParaRPr>
          </a:p>
          <a:p>
            <a:pPr lvl="0" algn="just">
              <a:lnSpc>
                <a:spcPct val="80000"/>
              </a:lnSpc>
              <a:spcBef>
                <a:spcPts val="390"/>
              </a:spcBef>
              <a:buClr>
                <a:schemeClr val="dk1"/>
              </a:buClr>
              <a:buSzPts val="1942"/>
            </a:pPr>
            <a:r>
              <a:rPr lang="en-US" sz="2400" dirty="0">
                <a:effectLst/>
                <a:latin typeface="Gill Sans MT" panose="020B0502020104020203" pitchFamily="34" charset="0"/>
              </a:rPr>
              <a:t>In an influential paper titled "The Magical Number Seven, Plus or Minus Two," psychologist George Miller (1965) suggested that people can store between five and nine items in short-term memory.</a:t>
            </a:r>
          </a:p>
          <a:p>
            <a:pPr marL="0" indent="0" algn="ctr">
              <a:lnSpc>
                <a:spcPct val="80000"/>
              </a:lnSpc>
              <a:spcBef>
                <a:spcPts val="390"/>
              </a:spcBef>
              <a:buClr>
                <a:schemeClr val="dk1"/>
              </a:buClr>
              <a:buSzPts val="1942"/>
              <a:buNone/>
            </a:pPr>
            <a:r>
              <a:rPr lang="en-US" sz="2400" b="1" spc="-155" dirty="0">
                <a:latin typeface="Gill Sans MT" panose="020B0502020104020203" pitchFamily="34" charset="0"/>
                <a:cs typeface="Times New Roman" panose="02020603050405020304" pitchFamily="18" charset="0"/>
              </a:rPr>
              <a:t>Limited</a:t>
            </a:r>
            <a:r>
              <a:rPr lang="en-US" sz="2400" b="1" spc="-160" dirty="0">
                <a:latin typeface="Gill Sans MT" panose="020B0502020104020203" pitchFamily="34" charset="0"/>
                <a:cs typeface="Times New Roman" panose="02020603050405020304" pitchFamily="18" charset="0"/>
              </a:rPr>
              <a:t> </a:t>
            </a:r>
            <a:r>
              <a:rPr lang="en-US" sz="2400" b="1" spc="40" dirty="0">
                <a:latin typeface="Gill Sans MT" panose="020B0502020104020203" pitchFamily="34" charset="0"/>
                <a:cs typeface="Times New Roman" panose="02020603050405020304" pitchFamily="18" charset="0"/>
              </a:rPr>
              <a:t>capacity</a:t>
            </a:r>
            <a:r>
              <a:rPr lang="en-US" sz="2400" b="1" spc="-155" dirty="0">
                <a:latin typeface="Gill Sans MT" panose="020B0502020104020203" pitchFamily="34" charset="0"/>
                <a:cs typeface="Times New Roman" panose="02020603050405020304" pitchFamily="18" charset="0"/>
              </a:rPr>
              <a:t> </a:t>
            </a:r>
            <a:r>
              <a:rPr lang="en-US" sz="2400" b="1" spc="425" dirty="0">
                <a:latin typeface="Gill Sans MT" panose="020B0502020104020203" pitchFamily="34" charset="0"/>
                <a:cs typeface="Times New Roman" panose="02020603050405020304" pitchFamily="18" charset="0"/>
              </a:rPr>
              <a:t>=</a:t>
            </a:r>
            <a:r>
              <a:rPr lang="en-US" sz="2400" b="1" spc="-160" dirty="0">
                <a:latin typeface="Gill Sans MT" panose="020B0502020104020203" pitchFamily="34" charset="0"/>
                <a:cs typeface="Times New Roman" panose="02020603050405020304" pitchFamily="18" charset="0"/>
              </a:rPr>
              <a:t> </a:t>
            </a:r>
            <a:r>
              <a:rPr lang="en-US" sz="2400" b="1" spc="175" dirty="0">
                <a:latin typeface="Gill Sans MT" panose="020B0502020104020203" pitchFamily="34" charset="0"/>
                <a:cs typeface="Times New Roman" panose="02020603050405020304" pitchFamily="18" charset="0"/>
              </a:rPr>
              <a:t>7±2</a:t>
            </a:r>
            <a:r>
              <a:rPr lang="en-US" sz="2400" b="1" spc="-155" dirty="0">
                <a:latin typeface="Gill Sans MT" panose="020B0502020104020203" pitchFamily="34" charset="0"/>
                <a:cs typeface="Times New Roman" panose="02020603050405020304" pitchFamily="18" charset="0"/>
              </a:rPr>
              <a:t> </a:t>
            </a:r>
            <a:r>
              <a:rPr lang="en-US" sz="2400" b="1" spc="10" dirty="0">
                <a:latin typeface="Gill Sans MT" panose="020B0502020104020203" pitchFamily="34" charset="0"/>
                <a:cs typeface="Times New Roman" panose="02020603050405020304" pitchFamily="18" charset="0"/>
              </a:rPr>
              <a:t>items</a:t>
            </a:r>
          </a:p>
          <a:p>
            <a:pPr marL="0" indent="0" algn="ctr">
              <a:lnSpc>
                <a:spcPct val="80000"/>
              </a:lnSpc>
              <a:spcBef>
                <a:spcPts val="390"/>
              </a:spcBef>
              <a:buClr>
                <a:schemeClr val="dk1"/>
              </a:buClr>
              <a:buSzPts val="1942"/>
              <a:buNone/>
            </a:pPr>
            <a:endParaRPr lang="en-US" sz="2400" dirty="0">
              <a:effectLst/>
              <a:latin typeface="Gill Sans MT" panose="020B0502020104020203" pitchFamily="34" charset="0"/>
            </a:endParaRPr>
          </a:p>
          <a:p>
            <a:pPr lvl="0" algn="just">
              <a:lnSpc>
                <a:spcPct val="80000"/>
              </a:lnSpc>
              <a:spcBef>
                <a:spcPts val="390"/>
              </a:spcBef>
              <a:buClr>
                <a:schemeClr val="dk1"/>
              </a:buClr>
              <a:buSzPts val="1942"/>
            </a:pPr>
            <a:r>
              <a:rPr lang="en-US" sz="2400" dirty="0">
                <a:latin typeface="Gill Sans MT" panose="020B0502020104020203" pitchFamily="34" charset="0"/>
              </a:rPr>
              <a:t>STM is susceptible to interference e.g., if counting is interrupted, have to start over</a:t>
            </a:r>
          </a:p>
          <a:p>
            <a:pPr lvl="0" algn="just">
              <a:lnSpc>
                <a:spcPct val="80000"/>
              </a:lnSpc>
              <a:spcBef>
                <a:spcPts val="390"/>
              </a:spcBef>
              <a:buClr>
                <a:schemeClr val="dk1"/>
              </a:buClr>
              <a:buSzPts val="1942"/>
            </a:pPr>
            <a:endParaRPr lang="en-US" sz="2400" b="1" spc="-155" dirty="0">
              <a:latin typeface="Gill Sans MT" panose="020B0502020104020203" pitchFamily="34" charset="0"/>
              <a:cs typeface="Times New Roman" panose="02020603050405020304" pitchFamily="18" charset="0"/>
            </a:endParaRPr>
          </a:p>
          <a:p>
            <a:pPr marL="0" lvl="0" indent="0" algn="ctr">
              <a:lnSpc>
                <a:spcPct val="80000"/>
              </a:lnSpc>
              <a:spcBef>
                <a:spcPts val="390"/>
              </a:spcBef>
              <a:buClr>
                <a:schemeClr val="dk1"/>
              </a:buClr>
              <a:buSzPts val="1942"/>
              <a:buNone/>
            </a:pPr>
            <a:endParaRPr lang="en-US" sz="2400" b="1" spc="10" dirty="0">
              <a:latin typeface="Gill Sans MT" panose="020B0502020104020203" pitchFamily="34" charset="0"/>
              <a:cs typeface="Times New Roman" panose="02020603050405020304" pitchFamily="18" charset="0"/>
            </a:endParaRPr>
          </a:p>
          <a:p>
            <a:pPr marL="0" indent="0">
              <a:lnSpc>
                <a:spcPct val="100000"/>
              </a:lnSpc>
              <a:spcBef>
                <a:spcPts val="100"/>
              </a:spcBef>
              <a:buNone/>
            </a:pPr>
            <a:r>
              <a:rPr lang="en-US" sz="2400" b="1" dirty="0">
                <a:latin typeface="Gill Sans MT" panose="020B0502020104020203" pitchFamily="34" charset="0"/>
                <a:cs typeface="Times New Roman" panose="02020603050405020304" pitchFamily="18" charset="0"/>
              </a:rPr>
              <a:t> </a:t>
            </a:r>
          </a:p>
          <a:p>
            <a:pPr marL="12700" marR="13335" indent="0">
              <a:lnSpc>
                <a:spcPct val="100000"/>
              </a:lnSpc>
              <a:buNone/>
            </a:pPr>
            <a:endParaRPr lang="en-US" sz="1800" dirty="0">
              <a:cs typeface="Times New Roman" panose="02020603050405020304" pitchFamily="18" charset="0"/>
            </a:endParaRPr>
          </a:p>
          <a:p>
            <a:pPr>
              <a:lnSpc>
                <a:spcPct val="100000"/>
              </a:lnSpc>
              <a:spcBef>
                <a:spcPts val="100"/>
              </a:spcBef>
            </a:pPr>
            <a:endParaRPr lang="en-US" sz="1800" b="1" dirty="0">
              <a:effectLst/>
            </a:endParaRPr>
          </a:p>
          <a:p>
            <a:pPr>
              <a:lnSpc>
                <a:spcPct val="100000"/>
              </a:lnSpc>
              <a:spcBef>
                <a:spcPts val="100"/>
              </a:spcBef>
            </a:pPr>
            <a:endParaRPr lang="en-US" sz="1800" dirty="0">
              <a:effectLst/>
            </a:endParaRPr>
          </a:p>
          <a:p>
            <a:pPr>
              <a:lnSpc>
                <a:spcPct val="100000"/>
              </a:lnSpc>
              <a:spcBef>
                <a:spcPts val="100"/>
              </a:spcBef>
            </a:pPr>
            <a:endParaRPr lang="en-US" sz="1800" dirty="0"/>
          </a:p>
          <a:p>
            <a:pPr>
              <a:lnSpc>
                <a:spcPct val="100000"/>
              </a:lnSpc>
              <a:spcBef>
                <a:spcPts val="100"/>
              </a:spcBef>
            </a:pPr>
            <a:endParaRPr lang="en-US" sz="1800" spc="-155" dirty="0">
              <a:cs typeface="Times New Roman" panose="02020603050405020304" pitchFamily="18" charset="0"/>
            </a:endParaRPr>
          </a:p>
          <a:p>
            <a:endParaRPr lang="en-US" sz="1800" dirty="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657949" cy="1400530"/>
          </a:xfrm>
        </p:spPr>
        <p:txBody>
          <a:bodyPr/>
          <a:lstStyle/>
          <a:p>
            <a:pPr algn="just"/>
            <a:r>
              <a:rPr lang="en-US" b="1" dirty="0"/>
              <a:t>Encoding &amp; Storage in Working Memory</a:t>
            </a:r>
          </a:p>
        </p:txBody>
      </p:sp>
      <p:sp>
        <p:nvSpPr>
          <p:cNvPr id="3" name="Content Placeholder 2"/>
          <p:cNvSpPr>
            <a:spLocks noGrp="1"/>
          </p:cNvSpPr>
          <p:nvPr>
            <p:ph idx="1"/>
          </p:nvPr>
        </p:nvSpPr>
        <p:spPr>
          <a:xfrm>
            <a:off x="530106" y="2066566"/>
            <a:ext cx="10606467" cy="4195481"/>
          </a:xfrm>
        </p:spPr>
        <p:txBody>
          <a:bodyPr>
            <a:noAutofit/>
          </a:bodyPr>
          <a:lstStyle/>
          <a:p>
            <a:pPr lvl="0" algn="just">
              <a:lnSpc>
                <a:spcPct val="80000"/>
              </a:lnSpc>
              <a:spcBef>
                <a:spcPts val="390"/>
              </a:spcBef>
              <a:buClr>
                <a:schemeClr val="dk1"/>
              </a:buClr>
              <a:buSzPts val="1942"/>
            </a:pPr>
            <a:r>
              <a:rPr lang="en-US" sz="2400" b="1" dirty="0">
                <a:latin typeface="Gill Sans MT" panose="020B0502020104020203" pitchFamily="34" charset="0"/>
              </a:rPr>
              <a:t>Chunking</a:t>
            </a: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Organizing pieces of information into a smaller number of meaningful units.</a:t>
            </a:r>
          </a:p>
          <a:p>
            <a:pPr marL="0" lvl="0" indent="0" algn="just">
              <a:lnSpc>
                <a:spcPct val="80000"/>
              </a:lnSpc>
              <a:spcBef>
                <a:spcPts val="390"/>
              </a:spcBef>
              <a:buClr>
                <a:schemeClr val="dk1"/>
              </a:buClr>
              <a:buSzPts val="1942"/>
              <a:buNone/>
            </a:pPr>
            <a:endParaRPr lang="en-US" sz="2400" dirty="0">
              <a:latin typeface="Gill Sans MT" panose="020B0502020104020203" pitchFamily="34" charset="0"/>
            </a:endParaRPr>
          </a:p>
          <a:p>
            <a:pPr lvl="0" algn="just">
              <a:lnSpc>
                <a:spcPct val="80000"/>
              </a:lnSpc>
              <a:spcBef>
                <a:spcPts val="390"/>
              </a:spcBef>
              <a:buClr>
                <a:schemeClr val="dk1"/>
              </a:buClr>
              <a:buSzPts val="1942"/>
            </a:pPr>
            <a:r>
              <a:rPr lang="en-US" sz="2400" dirty="0">
                <a:latin typeface="Gill Sans MT" panose="020B0502020104020203" pitchFamily="34" charset="0"/>
              </a:rPr>
              <a:t>Chunking allows people to take smaller bits of information and combine them into more meaningful, and therefore more memorable, wholes.</a:t>
            </a: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For example, a phone number sequence of 4-7-1-1-3-9-2 would be chunked into 471-1392.</a:t>
            </a:r>
          </a:p>
          <a:p>
            <a:pPr marL="0" lvl="0" indent="0" algn="just">
              <a:lnSpc>
                <a:spcPct val="80000"/>
              </a:lnSpc>
              <a:spcBef>
                <a:spcPts val="390"/>
              </a:spcBef>
              <a:buClr>
                <a:schemeClr val="dk1"/>
              </a:buClr>
              <a:buSzPts val="1942"/>
              <a:buNone/>
            </a:pPr>
            <a:endParaRPr lang="en-US" sz="2400"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6196084" y="4164306"/>
            <a:ext cx="5266164" cy="2563504"/>
          </a:xfrm>
          <a:prstGeom prst="rect">
            <a:avLst/>
          </a:prstGeom>
          <a:ln>
            <a:noFill/>
          </a:ln>
          <a:effectLst>
            <a:softEdge rad="112500"/>
          </a:effectLst>
        </p:spPr>
      </p:pic>
    </p:spTree>
    <p:extLst>
      <p:ext uri="{BB962C8B-B14F-4D97-AF65-F5344CB8AC3E}">
        <p14:creationId xmlns:p14="http://schemas.microsoft.com/office/powerpoint/2010/main" val="1373194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220" y="1009935"/>
            <a:ext cx="10333512" cy="5443181"/>
          </a:xfrm>
        </p:spPr>
        <p:txBody>
          <a:bodyPr>
            <a:normAutofit/>
          </a:bodyPr>
          <a:lstStyle/>
          <a:p>
            <a:pPr lvl="0" algn="just">
              <a:lnSpc>
                <a:spcPct val="80000"/>
              </a:lnSpc>
              <a:spcBef>
                <a:spcPts val="390"/>
              </a:spcBef>
              <a:buClr>
                <a:schemeClr val="dk1"/>
              </a:buClr>
              <a:buSzPts val="1942"/>
            </a:pPr>
            <a:r>
              <a:rPr lang="en-US" sz="2400" b="1" dirty="0">
                <a:latin typeface="Gill Sans MT" panose="020B0502020104020203" pitchFamily="34" charset="0"/>
              </a:rPr>
              <a:t>Maintenance rehearsal</a:t>
            </a: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Process in which information is repeated or reviewed to keep it from fading while in working memory.</a:t>
            </a:r>
          </a:p>
          <a:p>
            <a:pPr marL="0" lvl="0" indent="0" algn="just">
              <a:lnSpc>
                <a:spcPct val="80000"/>
              </a:lnSpc>
              <a:spcBef>
                <a:spcPts val="390"/>
              </a:spcBef>
              <a:buClr>
                <a:schemeClr val="dk1"/>
              </a:buClr>
              <a:buSzPts val="1942"/>
              <a:buNone/>
            </a:pPr>
            <a:endParaRPr lang="en-US" sz="2400" dirty="0">
              <a:latin typeface="Gill Sans MT" panose="020B0502020104020203" pitchFamily="34" charset="0"/>
            </a:endParaRP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For example: imagine that you are trying to remember a phone number. The other person rattles off the phone number, and you make a quick mental note. Moments later you realize that you have already forgotten the number. Without rehearsing or continuing to repeat the number until it is committed to memory, the information is quickly lost from short-term memory.</a:t>
            </a:r>
            <a:endParaRPr lang="en-US" sz="2400" b="1" dirty="0">
              <a:latin typeface="Gill Sans MT" panose="020B0502020104020203" pitchFamily="34" charset="0"/>
              <a:cs typeface="Times New Roman" panose="02020603050405020304" pitchFamily="18" charset="0"/>
            </a:endParaRPr>
          </a:p>
          <a:p>
            <a:pPr marL="0" lvl="0" indent="0" algn="just">
              <a:lnSpc>
                <a:spcPct val="80000"/>
              </a:lnSpc>
              <a:spcBef>
                <a:spcPts val="390"/>
              </a:spcBef>
              <a:buClr>
                <a:schemeClr val="dk1"/>
              </a:buClr>
              <a:buSzPts val="1942"/>
              <a:buNone/>
            </a:pPr>
            <a:endParaRPr lang="en-US" dirty="0">
              <a:latin typeface="Gill Sans MT" panose="020B0502020104020203" pitchFamily="34" charset="0"/>
            </a:endParaRPr>
          </a:p>
          <a:p>
            <a:pPr marL="0" lvl="0" indent="0" algn="just">
              <a:lnSpc>
                <a:spcPct val="80000"/>
              </a:lnSpc>
              <a:spcBef>
                <a:spcPts val="390"/>
              </a:spcBef>
              <a:buClr>
                <a:schemeClr val="dk1"/>
              </a:buClr>
              <a:buSzPts val="1942"/>
              <a:buNone/>
            </a:pPr>
            <a:endParaRPr lang="en-US" dirty="0">
              <a:latin typeface="Gill Sans MT" panose="020B0502020104020203" pitchFamily="34" charset="0"/>
            </a:endParaRPr>
          </a:p>
          <a:p>
            <a:pPr marL="0" lvl="0" indent="0" algn="just">
              <a:lnSpc>
                <a:spcPct val="80000"/>
              </a:lnSpc>
              <a:spcBef>
                <a:spcPts val="390"/>
              </a:spcBef>
              <a:buClr>
                <a:schemeClr val="dk1"/>
              </a:buClr>
              <a:buSzPts val="1942"/>
              <a:buNone/>
            </a:pPr>
            <a:endParaRPr lang="en-US"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2674961" y="4162568"/>
            <a:ext cx="6782937" cy="2290548"/>
          </a:xfrm>
          <a:prstGeom prst="rect">
            <a:avLst/>
          </a:prstGeom>
          <a:ln>
            <a:noFill/>
          </a:ln>
          <a:effectLst>
            <a:softEdge rad="112500"/>
          </a:effectLst>
        </p:spPr>
      </p:pic>
    </p:spTree>
    <p:extLst>
      <p:ext uri="{BB962C8B-B14F-4D97-AF65-F5344CB8AC3E}">
        <p14:creationId xmlns:p14="http://schemas.microsoft.com/office/powerpoint/2010/main" val="4030089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3">
                <a:shade val="45000"/>
                <a:satMod val="135000"/>
              </a:schemeClr>
              <a:prstClr val="white"/>
            </a:duotone>
          </a:blip>
          <a:srcRect t="14865" b="12944"/>
          <a:stretch/>
        </p:blipFill>
        <p:spPr>
          <a:xfrm>
            <a:off x="6400800" y="1378425"/>
            <a:ext cx="5365902" cy="4681182"/>
          </a:xfrm>
          <a:prstGeom prst="ellipse">
            <a:avLst/>
          </a:prstGeom>
          <a:ln>
            <a:noFill/>
          </a:ln>
          <a:effectLst>
            <a:softEdge rad="112500"/>
          </a:effectLst>
        </p:spPr>
      </p:pic>
      <p:sp>
        <p:nvSpPr>
          <p:cNvPr id="3" name="Content Placeholder 2"/>
          <p:cNvSpPr>
            <a:spLocks noGrp="1"/>
          </p:cNvSpPr>
          <p:nvPr>
            <p:ph idx="1"/>
          </p:nvPr>
        </p:nvSpPr>
        <p:spPr>
          <a:xfrm>
            <a:off x="591520" y="1179461"/>
            <a:ext cx="10033261" cy="4195481"/>
          </a:xfrm>
        </p:spPr>
        <p:txBody>
          <a:bodyPr/>
          <a:lstStyle/>
          <a:p>
            <a:pPr lvl="0" algn="just">
              <a:lnSpc>
                <a:spcPct val="80000"/>
              </a:lnSpc>
              <a:spcBef>
                <a:spcPts val="390"/>
              </a:spcBef>
              <a:buClr>
                <a:schemeClr val="dk1"/>
              </a:buClr>
              <a:buSzPts val="1942"/>
            </a:pPr>
            <a:r>
              <a:rPr lang="en-US" sz="2400" b="1" dirty="0">
                <a:latin typeface="Gill Sans MT" panose="020B0502020104020203" pitchFamily="34" charset="0"/>
              </a:rPr>
              <a:t>Elaborative rehearsal</a:t>
            </a: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A strategy to facilitate the formation of memory by linking new information to what one already knows.</a:t>
            </a:r>
          </a:p>
          <a:p>
            <a:pPr marL="0" lvl="0" indent="0" algn="just">
              <a:lnSpc>
                <a:spcPct val="80000"/>
              </a:lnSpc>
              <a:spcBef>
                <a:spcPts val="390"/>
              </a:spcBef>
              <a:buClr>
                <a:schemeClr val="dk1"/>
              </a:buClr>
              <a:buSzPts val="1942"/>
              <a:buNone/>
            </a:pPr>
            <a:endParaRPr lang="en-US" sz="2400" dirty="0">
              <a:latin typeface="Gill Sans MT" panose="020B0502020104020203" pitchFamily="34" charset="0"/>
            </a:endParaRP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By making associations between the new information you're trying to learn and the information you already know, you're making your brain process the information in a more in-depth way.</a:t>
            </a:r>
          </a:p>
          <a:p>
            <a:pPr marL="0" lvl="0" indent="0" algn="just">
              <a:lnSpc>
                <a:spcPct val="80000"/>
              </a:lnSpc>
              <a:spcBef>
                <a:spcPts val="390"/>
              </a:spcBef>
              <a:buClr>
                <a:schemeClr val="dk1"/>
              </a:buClr>
              <a:buSzPts val="1942"/>
              <a:buNone/>
            </a:pPr>
            <a:endParaRPr lang="en-US" sz="2400" dirty="0">
              <a:latin typeface="Gill Sans MT" panose="020B0502020104020203" pitchFamily="34" charset="0"/>
            </a:endParaRP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For example: in this case, you could remember that 520 is an area code for Arizona and the person you met is from Arizona. This would help you better remember the 520 prefix. If the information is retained, it goes into long-term memory.</a:t>
            </a:r>
          </a:p>
          <a:p>
            <a:endParaRPr lang="en-US" dirty="0"/>
          </a:p>
          <a:p>
            <a:endParaRPr lang="en-US" dirty="0"/>
          </a:p>
        </p:txBody>
      </p:sp>
    </p:spTree>
    <p:extLst>
      <p:ext uri="{BB962C8B-B14F-4D97-AF65-F5344CB8AC3E}">
        <p14:creationId xmlns:p14="http://schemas.microsoft.com/office/powerpoint/2010/main" val="2106337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7305" y="1740089"/>
            <a:ext cx="10448097" cy="4195481"/>
          </a:xfrm>
        </p:spPr>
        <p:txBody>
          <a:bodyPr>
            <a:normAutofit fontScale="92500" lnSpcReduction="20000"/>
          </a:bodyPr>
          <a:lstStyle/>
          <a:p>
            <a:pPr algn="just"/>
            <a:r>
              <a:rPr lang="en-US" sz="2600" spc="-5" dirty="0">
                <a:latin typeface="Gill Sans MT" panose="020B0502020104020203" pitchFamily="34" charset="0"/>
                <a:cs typeface="Comic Sans MS" panose="030F0702030302020204"/>
              </a:rPr>
              <a:t>Unlimited storehouse </a:t>
            </a:r>
            <a:r>
              <a:rPr lang="en-US" sz="2600" dirty="0">
                <a:latin typeface="Gill Sans MT" panose="020B0502020104020203" pitchFamily="34" charset="0"/>
                <a:cs typeface="Comic Sans MS" panose="030F0702030302020204"/>
              </a:rPr>
              <a:t>of  </a:t>
            </a:r>
            <a:r>
              <a:rPr lang="en-US" sz="2600" spc="-5" dirty="0">
                <a:latin typeface="Gill Sans MT" panose="020B0502020104020203" pitchFamily="34" charset="0"/>
                <a:cs typeface="Comic Sans MS" panose="030F0702030302020204"/>
              </a:rPr>
              <a:t>information </a:t>
            </a:r>
          </a:p>
          <a:p>
            <a:pPr algn="just"/>
            <a:endParaRPr lang="en-US" sz="2600" spc="-5" dirty="0">
              <a:latin typeface="Gill Sans MT" panose="020B0502020104020203" pitchFamily="34" charset="0"/>
              <a:cs typeface="Comic Sans MS" panose="030F0702030302020204"/>
            </a:endParaRPr>
          </a:p>
          <a:p>
            <a:pPr algn="just"/>
            <a:r>
              <a:rPr lang="en-US" sz="2600" dirty="0">
                <a:latin typeface="Gill Sans MT" panose="020B0502020104020203" pitchFamily="34" charset="0"/>
              </a:rPr>
              <a:t>The system of memory into which all the information is placed to be kept more or less permanently.</a:t>
            </a:r>
          </a:p>
          <a:p>
            <a:pPr algn="just"/>
            <a:endParaRPr lang="en-US" sz="2600" dirty="0">
              <a:latin typeface="Gill Sans MT" panose="020B0502020104020203" pitchFamily="34" charset="0"/>
            </a:endParaRPr>
          </a:p>
          <a:p>
            <a:pPr algn="just"/>
            <a:r>
              <a:rPr lang="en-US" sz="2600" dirty="0">
                <a:latin typeface="Gill Sans MT" panose="020B0502020104020203" pitchFamily="34" charset="0"/>
              </a:rPr>
              <a:t>Duration</a:t>
            </a:r>
          </a:p>
          <a:p>
            <a:pPr marL="0" indent="0" algn="just">
              <a:buNone/>
            </a:pPr>
            <a:r>
              <a:rPr lang="en-US" sz="2600" dirty="0">
                <a:latin typeface="Gill Sans MT" panose="020B0502020104020203" pitchFamily="34" charset="0"/>
              </a:rPr>
              <a:t>          Unlimited</a:t>
            </a:r>
          </a:p>
          <a:p>
            <a:pPr algn="just"/>
            <a:endParaRPr lang="en-US" sz="2600" dirty="0">
              <a:latin typeface="Gill Sans MT" panose="020B0502020104020203" pitchFamily="34" charset="0"/>
            </a:endParaRPr>
          </a:p>
          <a:p>
            <a:pPr algn="just"/>
            <a:r>
              <a:rPr lang="en-US" sz="2600" dirty="0">
                <a:latin typeface="Gill Sans MT" panose="020B0502020104020203" pitchFamily="34" charset="0"/>
              </a:rPr>
              <a:t>Capacity</a:t>
            </a:r>
          </a:p>
          <a:p>
            <a:pPr marL="0" indent="0" algn="just">
              <a:buNone/>
            </a:pPr>
            <a:r>
              <a:rPr lang="en-US" sz="2600" dirty="0">
                <a:latin typeface="Gill Sans MT" panose="020B0502020104020203" pitchFamily="34" charset="0"/>
              </a:rPr>
              <a:t>         Unlimited</a:t>
            </a:r>
          </a:p>
          <a:p>
            <a:endParaRPr lang="en-US" dirty="0"/>
          </a:p>
        </p:txBody>
      </p:sp>
      <p:sp>
        <p:nvSpPr>
          <p:cNvPr id="4" name="object 3"/>
          <p:cNvSpPr txBox="1">
            <a:spLocks noGrp="1"/>
          </p:cNvSpPr>
          <p:nvPr>
            <p:ph type="title"/>
          </p:nvPr>
        </p:nvSpPr>
        <p:spPr>
          <a:xfrm>
            <a:off x="646111" y="731072"/>
            <a:ext cx="9404723" cy="843821"/>
          </a:xfrm>
          <a:prstGeom prst="rect">
            <a:avLst/>
          </a:prstGeom>
        </p:spPr>
        <p:txBody>
          <a:bodyPr vert="horz" wrap="square" lIns="0" tIns="12700" rIns="0" bIns="0" rtlCol="0" anchor="ctr">
            <a:spAutoFit/>
          </a:bodyPr>
          <a:lstStyle/>
          <a:p>
            <a:pPr marL="38100">
              <a:lnSpc>
                <a:spcPct val="100000"/>
              </a:lnSpc>
              <a:spcBef>
                <a:spcPts val="100"/>
              </a:spcBef>
            </a:pPr>
            <a:r>
              <a:rPr lang="en-US" sz="5400" b="1" baseline="36000" dirty="0">
                <a:cs typeface="Arial" panose="020B0604020202020204"/>
              </a:rPr>
              <a:t>Stage 3: Long term Memory</a:t>
            </a:r>
            <a:r>
              <a:rPr sz="5400" b="1" baseline="36000" dirty="0">
                <a:cs typeface="Arial" panose="020B0604020202020204"/>
              </a:rPr>
              <a:t> </a:t>
            </a:r>
            <a:r>
              <a:rPr lang="en-US" sz="5400" b="1" baseline="36000" dirty="0">
                <a:cs typeface="Arial" panose="020B0604020202020204"/>
              </a:rPr>
              <a:t>(LTM)</a:t>
            </a:r>
            <a:endParaRPr sz="3600" dirty="0">
              <a:cs typeface="Comic Sans MS" panose="030F0702030302020204"/>
            </a:endParaRPr>
          </a:p>
        </p:txBody>
      </p:sp>
      <p:pic>
        <p:nvPicPr>
          <p:cNvPr id="6" name="Picture 5"/>
          <p:cNvPicPr>
            <a:picLocks noChangeAspect="1"/>
          </p:cNvPicPr>
          <p:nvPr/>
        </p:nvPicPr>
        <p:blipFill rotWithShape="1">
          <a:blip r:embed="rId2"/>
          <a:srcRect b="8987"/>
          <a:stretch/>
        </p:blipFill>
        <p:spPr>
          <a:xfrm>
            <a:off x="7736255" y="3302758"/>
            <a:ext cx="3699147" cy="3261815"/>
          </a:xfrm>
          <a:prstGeom prst="rect">
            <a:avLst/>
          </a:prstGeom>
          <a:ln>
            <a:noFill/>
          </a:ln>
          <a:effectLst>
            <a:softEdge rad="112500"/>
          </a:effectLst>
        </p:spPr>
      </p:pic>
    </p:spTree>
    <p:extLst>
      <p:ext uri="{BB962C8B-B14F-4D97-AF65-F5344CB8AC3E}">
        <p14:creationId xmlns:p14="http://schemas.microsoft.com/office/powerpoint/2010/main" val="2600694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28048" y="559558"/>
            <a:ext cx="9676262" cy="5732060"/>
          </a:xfrm>
          <a:prstGeom prst="rect">
            <a:avLst/>
          </a:prstGeom>
        </p:spPr>
      </p:pic>
    </p:spTree>
    <p:extLst>
      <p:ext uri="{BB962C8B-B14F-4D97-AF65-F5344CB8AC3E}">
        <p14:creationId xmlns:p14="http://schemas.microsoft.com/office/powerpoint/2010/main" val="3459732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Long Term Memory(LTM):</a:t>
            </a:r>
            <a:br>
              <a:rPr lang="en-US" dirty="0"/>
            </a:br>
            <a:endParaRPr lang="en-US" dirty="0"/>
          </a:p>
        </p:txBody>
      </p:sp>
      <p:sp>
        <p:nvSpPr>
          <p:cNvPr id="3" name="Content Placeholder 2"/>
          <p:cNvSpPr>
            <a:spLocks noGrp="1"/>
          </p:cNvSpPr>
          <p:nvPr>
            <p:ph idx="1"/>
          </p:nvPr>
        </p:nvSpPr>
        <p:spPr>
          <a:xfrm>
            <a:off x="502811" y="1479712"/>
            <a:ext cx="6907923" cy="4195481"/>
          </a:xfrm>
        </p:spPr>
        <p:txBody>
          <a:bodyPr>
            <a:normAutofit lnSpcReduction="10000"/>
          </a:bodyPr>
          <a:lstStyle/>
          <a:p>
            <a:pPr marL="0" indent="0" algn="just">
              <a:buNone/>
            </a:pPr>
            <a:r>
              <a:rPr lang="en-US" sz="2400" b="1" dirty="0">
                <a:solidFill>
                  <a:schemeClr val="tx2">
                    <a:lumMod val="50000"/>
                  </a:schemeClr>
                </a:solidFill>
                <a:latin typeface="Gill Sans MT" panose="020B0502020104020203" pitchFamily="34" charset="0"/>
              </a:rPr>
              <a:t>1. </a:t>
            </a:r>
            <a:r>
              <a:rPr lang="en-US" sz="2600" b="1" dirty="0">
                <a:solidFill>
                  <a:schemeClr val="tx2">
                    <a:lumMod val="50000"/>
                  </a:schemeClr>
                </a:solidFill>
                <a:latin typeface="Gill Sans MT" panose="020B0502020104020203" pitchFamily="34" charset="0"/>
              </a:rPr>
              <a:t>Procedural memory (IMPLICIT </a:t>
            </a:r>
            <a:r>
              <a:rPr lang="en-US" sz="1600" b="1" dirty="0">
                <a:solidFill>
                  <a:schemeClr val="tx2">
                    <a:lumMod val="60000"/>
                    <a:lumOff val="40000"/>
                  </a:schemeClr>
                </a:solidFill>
                <a:latin typeface="Gill Sans MT" panose="020B0502020104020203" pitchFamily="34" charset="0"/>
              </a:rPr>
              <a:t>UNCONCIOUS</a:t>
            </a:r>
            <a:r>
              <a:rPr lang="en-US" sz="2600" b="1" dirty="0">
                <a:solidFill>
                  <a:schemeClr val="tx2">
                    <a:lumMod val="50000"/>
                  </a:schemeClr>
                </a:solidFill>
                <a:latin typeface="Gill Sans MT" panose="020B0502020104020203" pitchFamily="34" charset="0"/>
              </a:rPr>
              <a:t>)</a:t>
            </a:r>
          </a:p>
          <a:p>
            <a:pPr algn="just">
              <a:buFont typeface="Arial" panose="020B0604020202020204" pitchFamily="34" charset="0"/>
              <a:buChar char="•"/>
            </a:pPr>
            <a:r>
              <a:rPr lang="en-US" sz="2600" dirty="0">
                <a:latin typeface="Gill Sans MT" panose="020B0502020104020203" pitchFamily="34" charset="0"/>
              </a:rPr>
              <a:t>A type of long term memory that stores memories for </a:t>
            </a:r>
            <a:r>
              <a:rPr lang="en-US" sz="2600" i="1" dirty="0">
                <a:latin typeface="Gill Sans MT" panose="020B0502020104020203" pitchFamily="34" charset="0"/>
              </a:rPr>
              <a:t>how things are done</a:t>
            </a:r>
            <a:r>
              <a:rPr lang="en-US" sz="2600" dirty="0">
                <a:latin typeface="Gill Sans MT" panose="020B0502020104020203" pitchFamily="34" charset="0"/>
              </a:rPr>
              <a:t>.</a:t>
            </a:r>
          </a:p>
          <a:p>
            <a:pPr algn="just">
              <a:buFont typeface="Arial" panose="020B0604020202020204" pitchFamily="34" charset="0"/>
              <a:buChar char="•"/>
            </a:pPr>
            <a:r>
              <a:rPr lang="en-US" sz="2600" dirty="0">
                <a:latin typeface="Gill Sans MT" panose="020B0502020104020203" pitchFamily="34" charset="0"/>
              </a:rPr>
              <a:t>Memories for the performance of actions or skills (i.e., procedural memories, “knowing how”) </a:t>
            </a:r>
          </a:p>
          <a:p>
            <a:pPr algn="just">
              <a:buFont typeface="Arial" panose="020B0604020202020204" pitchFamily="34" charset="0"/>
              <a:buChar char="•"/>
            </a:pPr>
            <a:r>
              <a:rPr lang="en-US" sz="2600" dirty="0">
                <a:latin typeface="Gill Sans MT" panose="020B0502020104020203" pitchFamily="34" charset="0"/>
              </a:rPr>
              <a:t>Example: Riding a bike, tying your shoes, and Writing with a pen are all examples of procedural memories.</a:t>
            </a:r>
          </a:p>
          <a:p>
            <a:pPr marL="0" indent="0" algn="just">
              <a:buNone/>
            </a:pPr>
            <a:endParaRPr lang="en-US" sz="2400" dirty="0">
              <a:latin typeface="Gill Sans MT" panose="020B0502020104020203" pitchFamily="34" charset="0"/>
            </a:endParaRPr>
          </a:p>
          <a:p>
            <a:pPr marL="0" indent="0" algn="just">
              <a:buNone/>
            </a:pPr>
            <a:endParaRPr lang="en-US" sz="2400" dirty="0">
              <a:latin typeface="Gill Sans MT" panose="020B0502020104020203" pitchFamily="34" charset="0"/>
            </a:endParaRPr>
          </a:p>
        </p:txBody>
      </p:sp>
      <p:pic>
        <p:nvPicPr>
          <p:cNvPr id="4" name="Picture 3"/>
          <p:cNvPicPr>
            <a:picLocks noChangeAspect="1"/>
          </p:cNvPicPr>
          <p:nvPr/>
        </p:nvPicPr>
        <p:blipFill rotWithShape="1">
          <a:blip r:embed="rId2"/>
          <a:srcRect l="49874" b="16866"/>
          <a:stretch/>
        </p:blipFill>
        <p:spPr>
          <a:xfrm>
            <a:off x="7410734" y="1479712"/>
            <a:ext cx="4572000" cy="5043918"/>
          </a:xfrm>
          <a:prstGeom prst="rect">
            <a:avLst/>
          </a:prstGeom>
          <a:ln>
            <a:noFill/>
          </a:ln>
          <a:effectLst>
            <a:softEdge rad="112500"/>
          </a:effectLst>
        </p:spPr>
      </p:pic>
    </p:spTree>
    <p:extLst>
      <p:ext uri="{BB962C8B-B14F-4D97-AF65-F5344CB8AC3E}">
        <p14:creationId xmlns:p14="http://schemas.microsoft.com/office/powerpoint/2010/main" val="98715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1425" y="1598812"/>
            <a:ext cx="5720569" cy="4195481"/>
          </a:xfrm>
        </p:spPr>
        <p:txBody>
          <a:bodyPr>
            <a:normAutofit/>
          </a:bodyPr>
          <a:lstStyle/>
          <a:p>
            <a:pPr marL="0" indent="0" algn="just">
              <a:buNone/>
            </a:pPr>
            <a:r>
              <a:rPr lang="en-US" sz="2400" b="1" dirty="0">
                <a:solidFill>
                  <a:schemeClr val="tx2">
                    <a:lumMod val="50000"/>
                  </a:schemeClr>
                </a:solidFill>
                <a:latin typeface="Gill Sans MT" panose="020B0502020104020203" pitchFamily="34" charset="0"/>
              </a:rPr>
              <a:t>II. Declarative memory (EXPLICIT </a:t>
            </a:r>
            <a:r>
              <a:rPr lang="en-US" sz="1600" b="1" dirty="0">
                <a:solidFill>
                  <a:schemeClr val="tx2">
                    <a:lumMod val="60000"/>
                    <a:lumOff val="40000"/>
                  </a:schemeClr>
                </a:solidFill>
                <a:latin typeface="Gill Sans MT" panose="020B0502020104020203" pitchFamily="34" charset="0"/>
              </a:rPr>
              <a:t>CONCIOUS</a:t>
            </a:r>
            <a:r>
              <a:rPr lang="en-US" sz="2400" b="1" dirty="0">
                <a:solidFill>
                  <a:schemeClr val="tx2">
                    <a:lumMod val="50000"/>
                  </a:schemeClr>
                </a:solidFill>
                <a:latin typeface="Gill Sans MT" panose="020B0502020104020203" pitchFamily="34" charset="0"/>
              </a:rPr>
              <a:t>)</a:t>
            </a:r>
          </a:p>
          <a:p>
            <a:pPr algn="just">
              <a:buFont typeface="Arial" panose="020B0604020202020204" pitchFamily="34" charset="0"/>
              <a:buChar char="•"/>
            </a:pPr>
            <a:r>
              <a:rPr lang="en-US" sz="2400" dirty="0">
                <a:latin typeface="Gill Sans MT" panose="020B0502020104020203" pitchFamily="34" charset="0"/>
              </a:rPr>
              <a:t>Division of LTM that stores explicit information (also known as fact memory)</a:t>
            </a:r>
          </a:p>
          <a:p>
            <a:pPr algn="just">
              <a:buFont typeface="Arial" panose="020B0604020202020204" pitchFamily="34" charset="0"/>
              <a:buChar char="•"/>
            </a:pPr>
            <a:r>
              <a:rPr lang="en-US" sz="2400" dirty="0">
                <a:latin typeface="Gill Sans MT" panose="020B0502020104020203" pitchFamily="34" charset="0"/>
              </a:rPr>
              <a:t>Memories of facts, rules, concepts, and events (i.e., declarative memories, “knowing that”).</a:t>
            </a:r>
          </a:p>
          <a:p>
            <a:pPr algn="just">
              <a:buFont typeface="Arial" panose="020B0604020202020204" pitchFamily="34" charset="0"/>
              <a:buChar char="•"/>
            </a:pPr>
            <a:r>
              <a:rPr lang="en-US" sz="2400" dirty="0">
                <a:latin typeface="Gill Sans MT" panose="020B0502020104020203" pitchFamily="34" charset="0"/>
              </a:rPr>
              <a:t>Example: London is the capital of England, zebras are animals, and the date of your mum's birthday</a:t>
            </a:r>
          </a:p>
        </p:txBody>
      </p:sp>
      <p:pic>
        <p:nvPicPr>
          <p:cNvPr id="4" name="Picture 3"/>
          <p:cNvPicPr>
            <a:picLocks noChangeAspect="1"/>
          </p:cNvPicPr>
          <p:nvPr/>
        </p:nvPicPr>
        <p:blipFill rotWithShape="1">
          <a:blip r:embed="rId2"/>
          <a:srcRect r="52395" b="15563"/>
          <a:stretch/>
        </p:blipFill>
        <p:spPr>
          <a:xfrm>
            <a:off x="7235446" y="1401739"/>
            <a:ext cx="4337855" cy="4589628"/>
          </a:xfrm>
          <a:prstGeom prst="rect">
            <a:avLst/>
          </a:prstGeom>
          <a:ln>
            <a:noFill/>
          </a:ln>
          <a:effectLst>
            <a:softEdge rad="112500"/>
          </a:effectLst>
        </p:spPr>
      </p:pic>
    </p:spTree>
    <p:extLst>
      <p:ext uri="{BB962C8B-B14F-4D97-AF65-F5344CB8AC3E}">
        <p14:creationId xmlns:p14="http://schemas.microsoft.com/office/powerpoint/2010/main" val="224518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tx2">
                    <a:lumMod val="50000"/>
                  </a:schemeClr>
                </a:solidFill>
                <a:latin typeface="Gill Sans MT" panose="020B0502020104020203" pitchFamily="34" charset="0"/>
              </a:rPr>
              <a:t>Types of Declarative memory</a:t>
            </a:r>
            <a:br>
              <a:rPr lang="en-US" sz="4400" b="1" dirty="0">
                <a:solidFill>
                  <a:schemeClr val="tx2">
                    <a:lumMod val="50000"/>
                  </a:schemeClr>
                </a:solidFill>
                <a:latin typeface="Gill Sans MT" panose="020B0502020104020203" pitchFamily="34" charset="0"/>
              </a:rPr>
            </a:br>
            <a:endParaRPr lang="en-US" dirty="0"/>
          </a:p>
        </p:txBody>
      </p:sp>
      <p:sp>
        <p:nvSpPr>
          <p:cNvPr id="3" name="Content Placeholder 2"/>
          <p:cNvSpPr>
            <a:spLocks noGrp="1"/>
          </p:cNvSpPr>
          <p:nvPr>
            <p:ph idx="1"/>
          </p:nvPr>
        </p:nvSpPr>
        <p:spPr>
          <a:xfrm>
            <a:off x="1103312" y="2052918"/>
            <a:ext cx="10251625" cy="4195481"/>
          </a:xfrm>
        </p:spPr>
        <p:txBody>
          <a:bodyPr>
            <a:normAutofit/>
          </a:bodyPr>
          <a:lstStyle/>
          <a:p>
            <a:pPr algn="just"/>
            <a:r>
              <a:rPr lang="en-US" sz="2400" b="1" dirty="0">
                <a:solidFill>
                  <a:schemeClr val="tx2">
                    <a:lumMod val="50000"/>
                  </a:schemeClr>
                </a:solidFill>
                <a:latin typeface="Gill Sans MT" panose="020B0502020104020203" pitchFamily="34" charset="0"/>
              </a:rPr>
              <a:t>Episodic memory (specific event)</a:t>
            </a:r>
          </a:p>
          <a:p>
            <a:pPr marL="0" indent="0" algn="just">
              <a:buNone/>
            </a:pPr>
            <a:r>
              <a:rPr lang="en-US" sz="2400" dirty="0">
                <a:latin typeface="Gill Sans MT" panose="020B0502020104020203" pitchFamily="34" charset="0"/>
              </a:rPr>
              <a:t>Subdivision of declarative memory that stores memories for personal events, or “episodes”</a:t>
            </a:r>
          </a:p>
          <a:p>
            <a:pPr marL="0" indent="0" algn="just">
              <a:buNone/>
            </a:pPr>
            <a:r>
              <a:rPr lang="en-US" sz="2400" dirty="0">
                <a:latin typeface="Gill Sans MT" panose="020B0502020104020203" pitchFamily="34" charset="0"/>
              </a:rPr>
              <a:t>Memories of autobiographical events, situations, and experiences.</a:t>
            </a:r>
          </a:p>
          <a:p>
            <a:pPr marL="0" indent="0" algn="just">
              <a:buNone/>
            </a:pPr>
            <a:r>
              <a:rPr lang="en-US" sz="2400" dirty="0">
                <a:latin typeface="Gill Sans MT" panose="020B0502020104020203" pitchFamily="34" charset="0"/>
              </a:rPr>
              <a:t>Example: remembering you 5</a:t>
            </a:r>
            <a:r>
              <a:rPr lang="en-US" sz="2400" baseline="30000" dirty="0">
                <a:latin typeface="Gill Sans MT" panose="020B0502020104020203" pitchFamily="34" charset="0"/>
              </a:rPr>
              <a:t>th</a:t>
            </a:r>
            <a:r>
              <a:rPr lang="en-US" sz="2400" dirty="0">
                <a:latin typeface="Gill Sans MT" panose="020B0502020104020203" pitchFamily="34" charset="0"/>
              </a:rPr>
              <a:t> birthday party.</a:t>
            </a:r>
          </a:p>
          <a:p>
            <a:pPr algn="just"/>
            <a:endParaRPr lang="en-US" sz="2400" dirty="0">
              <a:latin typeface="Gill Sans MT" panose="020B0502020104020203" pitchFamily="34" charset="0"/>
            </a:endParaRPr>
          </a:p>
          <a:p>
            <a:pPr algn="just"/>
            <a:r>
              <a:rPr lang="en-US" sz="2400" b="1" dirty="0">
                <a:solidFill>
                  <a:schemeClr val="tx2">
                    <a:lumMod val="50000"/>
                  </a:schemeClr>
                </a:solidFill>
                <a:latin typeface="Gill Sans MT" panose="020B0502020104020203" pitchFamily="34" charset="0"/>
              </a:rPr>
              <a:t>Semantic memory (Fact based but meaning associated)</a:t>
            </a:r>
          </a:p>
          <a:p>
            <a:pPr marL="0" indent="0" algn="just">
              <a:buNone/>
            </a:pPr>
            <a:r>
              <a:rPr lang="en-US" sz="2400" dirty="0">
                <a:latin typeface="Gill Sans MT" panose="020B0502020104020203" pitchFamily="34" charset="0"/>
              </a:rPr>
              <a:t>Subdivision of declarative memory that stores general knowledge, including meanings of words and concepts.</a:t>
            </a:r>
          </a:p>
        </p:txBody>
      </p:sp>
    </p:spTree>
    <p:extLst>
      <p:ext uri="{BB962C8B-B14F-4D97-AF65-F5344CB8AC3E}">
        <p14:creationId xmlns:p14="http://schemas.microsoft.com/office/powerpoint/2010/main" val="1866032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2000" cy="6831209"/>
          </a:xfrm>
          <a:prstGeom prst="rect">
            <a:avLst/>
          </a:prstGeom>
        </p:spPr>
      </p:pic>
    </p:spTree>
    <p:extLst>
      <p:ext uri="{BB962C8B-B14F-4D97-AF65-F5344CB8AC3E}">
        <p14:creationId xmlns:p14="http://schemas.microsoft.com/office/powerpoint/2010/main" val="290780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Why memory is important?</a:t>
            </a:r>
          </a:p>
        </p:txBody>
      </p:sp>
      <p:sp>
        <p:nvSpPr>
          <p:cNvPr id="3" name="Content Placeholder 2"/>
          <p:cNvSpPr>
            <a:spLocks noGrp="1"/>
          </p:cNvSpPr>
          <p:nvPr>
            <p:ph idx="1"/>
          </p:nvPr>
        </p:nvSpPr>
        <p:spPr>
          <a:xfrm>
            <a:off x="646111" y="1853248"/>
            <a:ext cx="10444745" cy="4195481"/>
          </a:xfrm>
        </p:spPr>
        <p:txBody>
          <a:bodyPr>
            <a:normAutofit/>
          </a:bodyPr>
          <a:lstStyle/>
          <a:p>
            <a:pPr algn="just"/>
            <a:r>
              <a:rPr lang="en-US" sz="2400" dirty="0">
                <a:effectLst/>
                <a:latin typeface="Gill Sans MT" panose="020B0502020104020203" pitchFamily="34" charset="0"/>
                <a:cs typeface="Times New Roman" panose="02020603050405020304" pitchFamily="18" charset="0"/>
              </a:rPr>
              <a:t>Memory is essential to all our lives. Without a memory of the past, we cannot operate in the present or think about the future.</a:t>
            </a:r>
          </a:p>
          <a:p>
            <a:pPr algn="just"/>
            <a:r>
              <a:rPr lang="en-US" sz="2400" dirty="0">
                <a:effectLst/>
                <a:latin typeface="Gill Sans MT" panose="020B0502020104020203" pitchFamily="34" charset="0"/>
                <a:cs typeface="Times New Roman" panose="02020603050405020304" pitchFamily="18" charset="0"/>
              </a:rPr>
              <a:t> We would not be able to remember what we did yesterday, what we have done today or what we plan to do tomorrow.  </a:t>
            </a:r>
          </a:p>
          <a:p>
            <a:pPr algn="just"/>
            <a:r>
              <a:rPr lang="en-US" sz="2400" dirty="0">
                <a:effectLst/>
                <a:latin typeface="Gill Sans MT" panose="020B0502020104020203" pitchFamily="34" charset="0"/>
                <a:cs typeface="Times New Roman" panose="02020603050405020304" pitchFamily="18" charset="0"/>
              </a:rPr>
              <a:t>Without memory, we could not learn anything.</a:t>
            </a:r>
          </a:p>
        </p:txBody>
      </p:sp>
      <p:pic>
        <p:nvPicPr>
          <p:cNvPr id="4" name="Picture 3"/>
          <p:cNvPicPr>
            <a:picLocks noChangeAspect="1"/>
          </p:cNvPicPr>
          <p:nvPr/>
        </p:nvPicPr>
        <p:blipFill>
          <a:blip r:embed="rId3"/>
          <a:stretch>
            <a:fillRect/>
          </a:stretch>
        </p:blipFill>
        <p:spPr>
          <a:xfrm>
            <a:off x="5795888" y="3945161"/>
            <a:ext cx="6126773" cy="2766192"/>
          </a:xfrm>
          <a:prstGeom prst="rect">
            <a:avLst/>
          </a:prstGeom>
          <a:ln>
            <a:noFill/>
          </a:ln>
          <a:effectLst>
            <a:softEdge rad="11250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15" dirty="0">
                <a:cs typeface="Trebuchet MS" panose="020B0603020202020204"/>
              </a:rPr>
              <a:t>Traditional </a:t>
            </a:r>
            <a:r>
              <a:rPr lang="en-US" b="1" spc="210" dirty="0">
                <a:cs typeface="Trebuchet MS" panose="020B0603020202020204"/>
              </a:rPr>
              <a:t>Model</a:t>
            </a:r>
            <a:r>
              <a:rPr lang="en-US" b="1" spc="-750" dirty="0">
                <a:cs typeface="Trebuchet MS" panose="020B0603020202020204"/>
              </a:rPr>
              <a:t> </a:t>
            </a:r>
            <a:r>
              <a:rPr lang="en-US" b="1" spc="-80" dirty="0">
                <a:cs typeface="Trebuchet MS" panose="020B0603020202020204"/>
              </a:rPr>
              <a:t>of </a:t>
            </a:r>
            <a:r>
              <a:rPr lang="en-US" b="1" spc="220" dirty="0">
                <a:cs typeface="Trebuchet MS" panose="020B0603020202020204"/>
              </a:rPr>
              <a:t>Memory</a:t>
            </a:r>
            <a:endParaRPr lang="en-US" b="1" dirty="0"/>
          </a:p>
        </p:txBody>
      </p:sp>
      <p:pic>
        <p:nvPicPr>
          <p:cNvPr id="4" name="Content Placeholder 3"/>
          <p:cNvPicPr>
            <a:picLocks noGrp="1" noChangeAspect="1"/>
          </p:cNvPicPr>
          <p:nvPr>
            <p:ph idx="1"/>
          </p:nvPr>
        </p:nvPicPr>
        <p:blipFill>
          <a:blip r:embed="rId2"/>
          <a:stretch>
            <a:fillRect/>
          </a:stretch>
        </p:blipFill>
        <p:spPr>
          <a:xfrm>
            <a:off x="956805" y="2426933"/>
            <a:ext cx="10626940" cy="4045567"/>
          </a:xfrm>
          <a:prstGeom prst="rect">
            <a:avLst/>
          </a:prstGeom>
        </p:spPr>
      </p:pic>
      <p:sp>
        <p:nvSpPr>
          <p:cNvPr id="5" name="object 5"/>
          <p:cNvSpPr txBox="1"/>
          <p:nvPr/>
        </p:nvSpPr>
        <p:spPr>
          <a:xfrm>
            <a:off x="1328705" y="1672431"/>
            <a:ext cx="4941570" cy="330200"/>
          </a:xfrm>
          <a:prstGeom prst="rect">
            <a:avLst/>
          </a:prstGeom>
        </p:spPr>
        <p:txBody>
          <a:bodyPr vert="horz" wrap="square" lIns="0" tIns="12700" rIns="0" bIns="0" rtlCol="0">
            <a:spAutoFit/>
          </a:bodyPr>
          <a:lstStyle/>
          <a:p>
            <a:pPr marL="12700">
              <a:lnSpc>
                <a:spcPct val="100000"/>
              </a:lnSpc>
              <a:spcBef>
                <a:spcPts val="100"/>
              </a:spcBef>
            </a:pPr>
            <a:r>
              <a:rPr sz="1500" spc="-560" dirty="0">
                <a:latin typeface="Wingdings" panose="05000000000000000000"/>
                <a:cs typeface="Wingdings" panose="05000000000000000000"/>
              </a:rPr>
              <a:t></a:t>
            </a:r>
            <a:r>
              <a:rPr sz="1500" spc="300" dirty="0">
                <a:latin typeface="Times New Roman" panose="02020603050405020304"/>
                <a:cs typeface="Times New Roman" panose="02020603050405020304"/>
              </a:rPr>
              <a:t> </a:t>
            </a:r>
            <a:r>
              <a:rPr sz="2000" spc="55" dirty="0">
                <a:latin typeface="Trebuchet MS" panose="020B0603020202020204"/>
                <a:cs typeface="Trebuchet MS" panose="020B0603020202020204"/>
              </a:rPr>
              <a:t>Atkinson</a:t>
            </a:r>
            <a:r>
              <a:rPr sz="2000" spc="-105" dirty="0">
                <a:latin typeface="Trebuchet MS" panose="020B0603020202020204"/>
                <a:cs typeface="Trebuchet MS" panose="020B0603020202020204"/>
              </a:rPr>
              <a:t> </a:t>
            </a:r>
            <a:r>
              <a:rPr sz="2000" spc="-60" dirty="0">
                <a:latin typeface="Trebuchet MS" panose="020B0603020202020204"/>
                <a:cs typeface="Trebuchet MS" panose="020B0603020202020204"/>
              </a:rPr>
              <a:t>&amp;</a:t>
            </a:r>
            <a:r>
              <a:rPr sz="2000" spc="-105" dirty="0">
                <a:latin typeface="Trebuchet MS" panose="020B0603020202020204"/>
                <a:cs typeface="Trebuchet MS" panose="020B0603020202020204"/>
              </a:rPr>
              <a:t> </a:t>
            </a:r>
            <a:r>
              <a:rPr sz="2000" dirty="0">
                <a:latin typeface="Trebuchet MS" panose="020B0603020202020204"/>
                <a:cs typeface="Trebuchet MS" panose="020B0603020202020204"/>
              </a:rPr>
              <a:t>Shiffrin</a:t>
            </a:r>
            <a:r>
              <a:rPr sz="2000" spc="-105" dirty="0">
                <a:latin typeface="Trebuchet MS" panose="020B0603020202020204"/>
                <a:cs typeface="Trebuchet MS" panose="020B0603020202020204"/>
              </a:rPr>
              <a:t> </a:t>
            </a:r>
            <a:r>
              <a:rPr sz="2000" spc="25" dirty="0">
                <a:latin typeface="Trebuchet MS" panose="020B0603020202020204"/>
                <a:cs typeface="Trebuchet MS" panose="020B0603020202020204"/>
              </a:rPr>
              <a:t>(1968)</a:t>
            </a:r>
            <a:r>
              <a:rPr sz="2000" spc="-110" dirty="0">
                <a:latin typeface="Trebuchet MS" panose="020B0603020202020204"/>
                <a:cs typeface="Trebuchet MS" panose="020B0603020202020204"/>
              </a:rPr>
              <a:t> </a:t>
            </a:r>
            <a:r>
              <a:rPr sz="2000" spc="35" dirty="0">
                <a:latin typeface="Trebuchet MS" panose="020B0603020202020204"/>
                <a:cs typeface="Trebuchet MS" panose="020B0603020202020204"/>
              </a:rPr>
              <a:t>3</a:t>
            </a:r>
            <a:r>
              <a:rPr sz="2000" spc="-105" dirty="0">
                <a:latin typeface="Trebuchet MS" panose="020B0603020202020204"/>
                <a:cs typeface="Trebuchet MS" panose="020B0603020202020204"/>
              </a:rPr>
              <a:t> </a:t>
            </a:r>
            <a:r>
              <a:rPr sz="2000" spc="35" dirty="0">
                <a:latin typeface="Trebuchet MS" panose="020B0603020202020204"/>
                <a:cs typeface="Trebuchet MS" panose="020B0603020202020204"/>
              </a:rPr>
              <a:t>Stage</a:t>
            </a:r>
            <a:r>
              <a:rPr sz="2000" spc="-105" dirty="0">
                <a:latin typeface="Trebuchet MS" panose="020B0603020202020204"/>
                <a:cs typeface="Trebuchet MS" panose="020B0603020202020204"/>
              </a:rPr>
              <a:t> </a:t>
            </a:r>
            <a:r>
              <a:rPr sz="2000" spc="114" dirty="0">
                <a:latin typeface="Trebuchet MS" panose="020B0603020202020204"/>
                <a:cs typeface="Trebuchet MS" panose="020B0603020202020204"/>
              </a:rPr>
              <a:t>Model</a:t>
            </a:r>
            <a:endParaRPr sz="2000" dirty="0">
              <a:latin typeface="Trebuchet MS" panose="020B0603020202020204"/>
              <a:cs typeface="Trebuchet MS" panose="020B0603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Grp="1" noChangeAspect="1"/>
          </p:cNvPicPr>
          <p:nvPr>
            <p:ph idx="1"/>
          </p:nvPr>
        </p:nvPicPr>
        <p:blipFill>
          <a:blip r:embed="rId2"/>
          <a:stretch>
            <a:fillRect/>
          </a:stretch>
        </p:blipFill>
        <p:spPr>
          <a:xfrm>
            <a:off x="1026781" y="805219"/>
            <a:ext cx="10055201" cy="4433926"/>
          </a:xfrm>
          <a:prstGeom prst="rect">
            <a:avLst/>
          </a:prstGeom>
          <a:ln>
            <a:noFill/>
          </a:ln>
          <a:effectLst>
            <a:softEdge rad="112500"/>
          </a:effectLst>
        </p:spPr>
      </p:pic>
      <p:sp>
        <p:nvSpPr>
          <p:cNvPr id="5" name="Title 1"/>
          <p:cNvSpPr>
            <a:spLocks noGrp="1"/>
          </p:cNvSpPr>
          <p:nvPr>
            <p:ph type="title"/>
          </p:nvPr>
        </p:nvSpPr>
        <p:spPr>
          <a:xfrm>
            <a:off x="327547" y="5239145"/>
            <a:ext cx="10972800" cy="1143000"/>
          </a:xfrm>
        </p:spPr>
        <p:txBody>
          <a:bodyPr/>
          <a:lstStyle/>
          <a:p>
            <a:pPr algn="ctr"/>
            <a:r>
              <a:rPr lang="en-US" sz="7200" b="1" dirty="0">
                <a:solidFill>
                  <a:srgbClr val="FF0000"/>
                </a:solidFill>
              </a:rPr>
              <a:t>ACTIVITY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58" y="329888"/>
            <a:ext cx="9404723" cy="1400530"/>
          </a:xfrm>
        </p:spPr>
        <p:txBody>
          <a:bodyPr>
            <a:normAutofit fontScale="90000"/>
          </a:bodyPr>
          <a:lstStyle/>
          <a:p>
            <a:r>
              <a:rPr lang="en-US" b="1" spc="75" dirty="0">
                <a:cs typeface="Trebuchet MS" panose="020B0603020202020204"/>
              </a:rPr>
              <a:t>Here</a:t>
            </a:r>
            <a:r>
              <a:rPr lang="en-US" b="1" spc="-195" dirty="0">
                <a:cs typeface="Trebuchet MS" panose="020B0603020202020204"/>
              </a:rPr>
              <a:t> </a:t>
            </a:r>
            <a:r>
              <a:rPr lang="en-US" b="1" spc="10" dirty="0">
                <a:cs typeface="Trebuchet MS" panose="020B0603020202020204"/>
              </a:rPr>
              <a:t>are</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95" dirty="0">
                <a:cs typeface="Trebuchet MS" panose="020B0603020202020204"/>
              </a:rPr>
              <a:t>words</a:t>
            </a:r>
            <a:r>
              <a:rPr lang="en-US" b="1" spc="-190" dirty="0">
                <a:cs typeface="Trebuchet MS" panose="020B0603020202020204"/>
              </a:rPr>
              <a:t> </a:t>
            </a:r>
            <a:r>
              <a:rPr lang="en-US" b="1" spc="60" dirty="0">
                <a:cs typeface="Trebuchet MS" panose="020B0603020202020204"/>
              </a:rPr>
              <a:t>in</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105" dirty="0">
                <a:cs typeface="Trebuchet MS" panose="020B0603020202020204"/>
              </a:rPr>
              <a:t>order</a:t>
            </a:r>
            <a:r>
              <a:rPr lang="en-US" b="1" spc="-190" dirty="0">
                <a:cs typeface="Trebuchet MS" panose="020B0603020202020204"/>
              </a:rPr>
              <a:t> </a:t>
            </a:r>
            <a:r>
              <a:rPr lang="en-US" b="1" spc="95" dirty="0">
                <a:cs typeface="Trebuchet MS" panose="020B0603020202020204"/>
              </a:rPr>
              <a:t>viewed</a:t>
            </a:r>
            <a:br>
              <a:rPr lang="en-US" dirty="0">
                <a:latin typeface="Trebuchet MS" panose="020B0603020202020204"/>
                <a:cs typeface="Trebuchet MS" panose="020B0603020202020204"/>
              </a:rPr>
            </a:br>
            <a:endParaRPr lang="en-US" dirty="0"/>
          </a:p>
        </p:txBody>
      </p:sp>
      <p:graphicFrame>
        <p:nvGraphicFramePr>
          <p:cNvPr id="5" name="object 3"/>
          <p:cNvGraphicFramePr>
            <a:graphicFrameLocks noGrp="1"/>
          </p:cNvGraphicFramePr>
          <p:nvPr>
            <p:extLst>
              <p:ext uri="{D42A27DB-BD31-4B8C-83A1-F6EECF244321}">
                <p14:modId xmlns:p14="http://schemas.microsoft.com/office/powerpoint/2010/main" val="1756947677"/>
              </p:ext>
            </p:extLst>
          </p:nvPr>
        </p:nvGraphicFramePr>
        <p:xfrm>
          <a:off x="3425589" y="1533092"/>
          <a:ext cx="1700577" cy="4389440"/>
        </p:xfrm>
        <a:graphic>
          <a:graphicData uri="http://schemas.openxmlformats.org/drawingml/2006/table">
            <a:tbl>
              <a:tblPr firstRow="1" bandRow="1">
                <a:tableStyleId>{2D5ABB26-0587-4C30-8999-92F81FD0307C}</a:tableStyleId>
              </a:tblPr>
              <a:tblGrid>
                <a:gridCol w="1700577">
                  <a:extLst>
                    <a:ext uri="{9D8B030D-6E8A-4147-A177-3AD203B41FA5}">
                      <a16:colId xmlns:a16="http://schemas.microsoft.com/office/drawing/2014/main" val="20000"/>
                    </a:ext>
                  </a:extLst>
                </a:gridCol>
              </a:tblGrid>
              <a:tr h="441325">
                <a:tc>
                  <a:txBody>
                    <a:bodyPr/>
                    <a:lstStyle/>
                    <a:p>
                      <a:pPr marL="90805">
                        <a:lnSpc>
                          <a:spcPct val="100000"/>
                        </a:lnSpc>
                        <a:spcBef>
                          <a:spcPts val="955"/>
                        </a:spcBef>
                      </a:pPr>
                      <a:r>
                        <a:rPr sz="1800" spc="-5" dirty="0">
                          <a:latin typeface="Times New Roman" panose="02020603050405020304"/>
                          <a:cs typeface="Times New Roman" panose="02020603050405020304"/>
                        </a:rPr>
                        <a:t>BED</a:t>
                      </a:r>
                      <a:endParaRPr sz="1800" dirty="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42913">
                <a:tc>
                  <a:txBody>
                    <a:bodyPr/>
                    <a:lstStyle/>
                    <a:p>
                      <a:pPr marL="90805">
                        <a:lnSpc>
                          <a:spcPct val="100000"/>
                        </a:lnSpc>
                        <a:spcBef>
                          <a:spcPts val="965"/>
                        </a:spcBef>
                      </a:pPr>
                      <a:r>
                        <a:rPr sz="1800" spc="-5" dirty="0">
                          <a:latin typeface="Times New Roman" panose="02020603050405020304"/>
                          <a:cs typeface="Times New Roman" panose="02020603050405020304"/>
                        </a:rPr>
                        <a:t>CLOCK</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11162">
                <a:tc>
                  <a:txBody>
                    <a:bodyPr/>
                    <a:lstStyle/>
                    <a:p>
                      <a:pPr marL="90805">
                        <a:lnSpc>
                          <a:spcPct val="100000"/>
                        </a:lnSpc>
                        <a:spcBef>
                          <a:spcPts val="715"/>
                        </a:spcBef>
                      </a:pPr>
                      <a:r>
                        <a:rPr sz="1800" spc="-5" dirty="0">
                          <a:latin typeface="Times New Roman" panose="02020603050405020304"/>
                          <a:cs typeface="Times New Roman" panose="02020603050405020304"/>
                        </a:rPr>
                        <a:t>DREAM</a:t>
                      </a:r>
                      <a:endParaRPr sz="1800">
                        <a:latin typeface="Times New Roman" panose="02020603050405020304"/>
                        <a:cs typeface="Times New Roman" panose="02020603050405020304"/>
                      </a:endParaRPr>
                    </a:p>
                  </a:txBody>
                  <a:tcPr marL="0" marR="0" marT="908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42910">
                <a:tc>
                  <a:txBody>
                    <a:bodyPr/>
                    <a:lstStyle/>
                    <a:p>
                      <a:pPr marL="90805">
                        <a:lnSpc>
                          <a:spcPct val="100000"/>
                        </a:lnSpc>
                        <a:spcBef>
                          <a:spcPts val="9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41330">
                <a:tc>
                  <a:txBody>
                    <a:bodyPr/>
                    <a:lstStyle/>
                    <a:p>
                      <a:pPr marL="90805">
                        <a:lnSpc>
                          <a:spcPct val="100000"/>
                        </a:lnSpc>
                        <a:spcBef>
                          <a:spcPts val="955"/>
                        </a:spcBef>
                      </a:pPr>
                      <a:r>
                        <a:rPr sz="1800" spc="-5" dirty="0">
                          <a:latin typeface="Times New Roman" panose="02020603050405020304"/>
                          <a:cs typeface="Times New Roman" panose="02020603050405020304"/>
                        </a:rPr>
                        <a:t>TURN</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41320">
                <a:tc>
                  <a:txBody>
                    <a:bodyPr/>
                    <a:lstStyle/>
                    <a:p>
                      <a:pPr marL="90805">
                        <a:lnSpc>
                          <a:spcPct val="100000"/>
                        </a:lnSpc>
                        <a:spcBef>
                          <a:spcPts val="955"/>
                        </a:spcBef>
                      </a:pPr>
                      <a:r>
                        <a:rPr sz="1800" spc="-30" dirty="0">
                          <a:latin typeface="Times New Roman" panose="02020603050405020304"/>
                          <a:cs typeface="Times New Roman" panose="02020603050405020304"/>
                        </a:rPr>
                        <a:t>MATTRESS</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42920">
                <a:tc>
                  <a:txBody>
                    <a:bodyPr/>
                    <a:lstStyle/>
                    <a:p>
                      <a:pPr marL="90805">
                        <a:lnSpc>
                          <a:spcPct val="100000"/>
                        </a:lnSpc>
                        <a:spcBef>
                          <a:spcPts val="965"/>
                        </a:spcBef>
                      </a:pPr>
                      <a:r>
                        <a:rPr sz="1800" dirty="0">
                          <a:latin typeface="Times New Roman" panose="02020603050405020304"/>
                          <a:cs typeface="Times New Roman" panose="02020603050405020304"/>
                        </a:rPr>
                        <a:t>SNOOZE</a:t>
                      </a: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41320">
                <a:tc>
                  <a:txBody>
                    <a:bodyPr/>
                    <a:lstStyle/>
                    <a:p>
                      <a:pPr marL="90805">
                        <a:lnSpc>
                          <a:spcPct val="100000"/>
                        </a:lnSpc>
                        <a:spcBef>
                          <a:spcPts val="955"/>
                        </a:spcBef>
                      </a:pPr>
                      <a:r>
                        <a:rPr sz="1800" dirty="0">
                          <a:latin typeface="Times New Roman" panose="02020603050405020304"/>
                          <a:cs typeface="Times New Roman" panose="02020603050405020304"/>
                        </a:rPr>
                        <a:t>NOD</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42910">
                <a:tc>
                  <a:txBody>
                    <a:bodyPr/>
                    <a:lstStyle/>
                    <a:p>
                      <a:pPr marL="90805">
                        <a:lnSpc>
                          <a:spcPct val="100000"/>
                        </a:lnSpc>
                        <a:spcBef>
                          <a:spcPts val="965"/>
                        </a:spcBef>
                      </a:pPr>
                      <a:r>
                        <a:rPr sz="1800" spc="-5" dirty="0">
                          <a:latin typeface="Times New Roman" panose="02020603050405020304"/>
                          <a:cs typeface="Times New Roman" panose="02020603050405020304"/>
                        </a:rPr>
                        <a:t>TIRED</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441330">
                <a:tc>
                  <a:txBody>
                    <a:bodyPr/>
                    <a:lstStyle/>
                    <a:p>
                      <a:pPr marL="90805">
                        <a:lnSpc>
                          <a:spcPct val="100000"/>
                        </a:lnSpc>
                        <a:spcBef>
                          <a:spcPts val="955"/>
                        </a:spcBef>
                      </a:pPr>
                      <a:r>
                        <a:rPr sz="1800" dirty="0">
                          <a:latin typeface="Times New Roman" panose="02020603050405020304"/>
                          <a:cs typeface="Times New Roman" panose="02020603050405020304"/>
                        </a:rPr>
                        <a:t>NIGHT</a:t>
                      </a: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bl>
          </a:graphicData>
        </a:graphic>
      </p:graphicFrame>
      <p:graphicFrame>
        <p:nvGraphicFramePr>
          <p:cNvPr id="6" name="object 4"/>
          <p:cNvGraphicFramePr>
            <a:graphicFrameLocks noGrp="1"/>
          </p:cNvGraphicFramePr>
          <p:nvPr>
            <p:extLst>
              <p:ext uri="{D42A27DB-BD31-4B8C-83A1-F6EECF244321}">
                <p14:modId xmlns:p14="http://schemas.microsoft.com/office/powerpoint/2010/main" val="276451981"/>
              </p:ext>
            </p:extLst>
          </p:nvPr>
        </p:nvGraphicFramePr>
        <p:xfrm>
          <a:off x="5710707" y="2208334"/>
          <a:ext cx="1551305" cy="3664273"/>
        </p:xfrm>
        <a:graphic>
          <a:graphicData uri="http://schemas.openxmlformats.org/drawingml/2006/table">
            <a:tbl>
              <a:tblPr firstRow="1" bandRow="1">
                <a:tableStyleId>{2D5ABB26-0587-4C30-8999-92F81FD0307C}</a:tableStyleId>
              </a:tblPr>
              <a:tblGrid>
                <a:gridCol w="1551305">
                  <a:extLst>
                    <a:ext uri="{9D8B030D-6E8A-4147-A177-3AD203B41FA5}">
                      <a16:colId xmlns:a16="http://schemas.microsoft.com/office/drawing/2014/main" val="20000"/>
                    </a:ext>
                  </a:extLst>
                </a:gridCol>
              </a:tblGrid>
              <a:tr h="479425">
                <a:tc>
                  <a:txBody>
                    <a:bodyPr/>
                    <a:lstStyle/>
                    <a:p>
                      <a:pPr marL="90805">
                        <a:lnSpc>
                          <a:spcPct val="100000"/>
                        </a:lnSpc>
                        <a:spcBef>
                          <a:spcPts val="1255"/>
                        </a:spcBef>
                      </a:pPr>
                      <a:r>
                        <a:rPr sz="1800" spc="-15" dirty="0">
                          <a:latin typeface="Times New Roman" panose="02020603050405020304"/>
                          <a:cs typeface="Times New Roman" panose="02020603050405020304"/>
                        </a:rPr>
                        <a:t>ARTICHOKE</a:t>
                      </a:r>
                      <a:endParaRPr sz="1800">
                        <a:latin typeface="Times New Roman" panose="02020603050405020304"/>
                        <a:cs typeface="Times New Roman" panose="02020603050405020304"/>
                      </a:endParaRPr>
                    </a:p>
                  </a:txBody>
                  <a:tcPr marL="0" marR="0" marT="1593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04813">
                <a:tc>
                  <a:txBody>
                    <a:bodyPr/>
                    <a:lstStyle/>
                    <a:p>
                      <a:pPr marL="90805">
                        <a:lnSpc>
                          <a:spcPct val="100000"/>
                        </a:lnSpc>
                        <a:spcBef>
                          <a:spcPts val="665"/>
                        </a:spcBef>
                      </a:pPr>
                      <a:r>
                        <a:rPr sz="1800" dirty="0">
                          <a:latin typeface="Times New Roman" panose="02020603050405020304"/>
                          <a:cs typeface="Times New Roman" panose="02020603050405020304"/>
                        </a:rPr>
                        <a:t>INSOMNIA</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357505">
                <a:tc>
                  <a:txBody>
                    <a:bodyPr/>
                    <a:lstStyle/>
                    <a:p>
                      <a:pPr marL="90805">
                        <a:lnSpc>
                          <a:spcPct val="100000"/>
                        </a:lnSpc>
                        <a:spcBef>
                          <a:spcPts val="655"/>
                        </a:spcBef>
                      </a:pPr>
                      <a:r>
                        <a:rPr sz="1800" spc="-5" dirty="0">
                          <a:latin typeface="Times New Roman" panose="02020603050405020304"/>
                          <a:cs typeface="Times New Roman" panose="02020603050405020304"/>
                        </a:rPr>
                        <a:t>REST</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03230">
                <a:tc>
                  <a:txBody>
                    <a:bodyPr/>
                    <a:lstStyle/>
                    <a:p>
                      <a:pPr marL="90805">
                        <a:lnSpc>
                          <a:spcPct val="100000"/>
                        </a:lnSpc>
                        <a:spcBef>
                          <a:spcPts val="655"/>
                        </a:spcBef>
                      </a:pPr>
                      <a:r>
                        <a:rPr sz="1800" spc="-15" dirty="0">
                          <a:latin typeface="Times New Roman" panose="02020603050405020304"/>
                          <a:cs typeface="Times New Roman" panose="02020603050405020304"/>
                        </a:rPr>
                        <a:t>TOSS</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ALARM</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03220">
                <a:tc>
                  <a:txBody>
                    <a:bodyPr/>
                    <a:lstStyle/>
                    <a:p>
                      <a:pPr marL="90805">
                        <a:lnSpc>
                          <a:spcPct val="100000"/>
                        </a:lnSpc>
                        <a:spcBef>
                          <a:spcPts val="655"/>
                        </a:spcBef>
                      </a:pPr>
                      <a:r>
                        <a:rPr sz="1800" dirty="0">
                          <a:latin typeface="Times New Roman" panose="02020603050405020304"/>
                          <a:cs typeface="Times New Roman" panose="02020603050405020304"/>
                        </a:rPr>
                        <a:t>NAP</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SNORE</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PILLOW</a:t>
                      </a:r>
                      <a:endParaRPr sz="1800" dirty="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pc="75" dirty="0">
                <a:cs typeface="Trebuchet MS" panose="020B0603020202020204"/>
              </a:rPr>
              <a:t>Here</a:t>
            </a:r>
            <a:r>
              <a:rPr lang="en-US" b="1" spc="-195" dirty="0">
                <a:cs typeface="Trebuchet MS" panose="020B0603020202020204"/>
              </a:rPr>
              <a:t> </a:t>
            </a:r>
            <a:r>
              <a:rPr lang="en-US" b="1" spc="10" dirty="0">
                <a:cs typeface="Trebuchet MS" panose="020B0603020202020204"/>
              </a:rPr>
              <a:t>are</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95" dirty="0">
                <a:cs typeface="Trebuchet MS" panose="020B0603020202020204"/>
              </a:rPr>
              <a:t>words</a:t>
            </a:r>
            <a:r>
              <a:rPr lang="en-US" b="1" spc="-190" dirty="0">
                <a:cs typeface="Trebuchet MS" panose="020B0603020202020204"/>
              </a:rPr>
              <a:t> </a:t>
            </a:r>
            <a:r>
              <a:rPr lang="en-US" b="1" spc="60" dirty="0">
                <a:cs typeface="Trebuchet MS" panose="020B0603020202020204"/>
              </a:rPr>
              <a:t>in</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105" dirty="0">
                <a:cs typeface="Trebuchet MS" panose="020B0603020202020204"/>
              </a:rPr>
              <a:t>order</a:t>
            </a:r>
            <a:r>
              <a:rPr lang="en-US" b="1" spc="-190" dirty="0">
                <a:cs typeface="Trebuchet MS" panose="020B0603020202020204"/>
              </a:rPr>
              <a:t> </a:t>
            </a:r>
            <a:r>
              <a:rPr lang="en-US" b="1" spc="95" dirty="0">
                <a:cs typeface="Trebuchet MS" panose="020B0603020202020204"/>
              </a:rPr>
              <a:t>viewed</a:t>
            </a:r>
            <a:br>
              <a:rPr lang="en-US" dirty="0">
                <a:latin typeface="Trebuchet MS" panose="020B0603020202020204"/>
                <a:cs typeface="Trebuchet MS" panose="020B0603020202020204"/>
              </a:rPr>
            </a:br>
            <a:endParaRPr lang="en-US" dirty="0"/>
          </a:p>
        </p:txBody>
      </p:sp>
      <p:graphicFrame>
        <p:nvGraphicFramePr>
          <p:cNvPr id="5" name="object 3"/>
          <p:cNvGraphicFramePr>
            <a:graphicFrameLocks noGrp="1"/>
          </p:cNvGraphicFramePr>
          <p:nvPr/>
        </p:nvGraphicFramePr>
        <p:xfrm>
          <a:off x="838200" y="1571438"/>
          <a:ext cx="1524000" cy="438944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tblGrid>
              <a:tr h="441325">
                <a:tc>
                  <a:txBody>
                    <a:bodyPr/>
                    <a:lstStyle/>
                    <a:p>
                      <a:pPr marL="90805">
                        <a:lnSpc>
                          <a:spcPct val="100000"/>
                        </a:lnSpc>
                        <a:spcBef>
                          <a:spcPts val="955"/>
                        </a:spcBef>
                      </a:pPr>
                      <a:r>
                        <a:rPr sz="1800" spc="-5" dirty="0">
                          <a:latin typeface="Times New Roman" panose="02020603050405020304"/>
                          <a:cs typeface="Times New Roman" panose="02020603050405020304"/>
                        </a:rPr>
                        <a:t>BED</a:t>
                      </a:r>
                      <a:endParaRPr sz="1800" dirty="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42913">
                <a:tc>
                  <a:txBody>
                    <a:bodyPr/>
                    <a:lstStyle/>
                    <a:p>
                      <a:pPr marL="90805">
                        <a:lnSpc>
                          <a:spcPct val="100000"/>
                        </a:lnSpc>
                        <a:spcBef>
                          <a:spcPts val="965"/>
                        </a:spcBef>
                      </a:pPr>
                      <a:r>
                        <a:rPr sz="1800" spc="-5" dirty="0">
                          <a:latin typeface="Times New Roman" panose="02020603050405020304"/>
                          <a:cs typeface="Times New Roman" panose="02020603050405020304"/>
                        </a:rPr>
                        <a:t>CLOCK</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11162">
                <a:tc>
                  <a:txBody>
                    <a:bodyPr/>
                    <a:lstStyle/>
                    <a:p>
                      <a:pPr marL="90805">
                        <a:lnSpc>
                          <a:spcPct val="100000"/>
                        </a:lnSpc>
                        <a:spcBef>
                          <a:spcPts val="715"/>
                        </a:spcBef>
                      </a:pPr>
                      <a:r>
                        <a:rPr sz="1800" spc="-5" dirty="0">
                          <a:latin typeface="Times New Roman" panose="02020603050405020304"/>
                          <a:cs typeface="Times New Roman" panose="02020603050405020304"/>
                        </a:rPr>
                        <a:t>DREAM</a:t>
                      </a:r>
                      <a:endParaRPr sz="1800">
                        <a:latin typeface="Times New Roman" panose="02020603050405020304"/>
                        <a:cs typeface="Times New Roman" panose="02020603050405020304"/>
                      </a:endParaRPr>
                    </a:p>
                  </a:txBody>
                  <a:tcPr marL="0" marR="0" marT="908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42910">
                <a:tc>
                  <a:txBody>
                    <a:bodyPr/>
                    <a:lstStyle/>
                    <a:p>
                      <a:pPr marL="90805">
                        <a:lnSpc>
                          <a:spcPct val="100000"/>
                        </a:lnSpc>
                        <a:spcBef>
                          <a:spcPts val="9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41330">
                <a:tc>
                  <a:txBody>
                    <a:bodyPr/>
                    <a:lstStyle/>
                    <a:p>
                      <a:pPr marL="90805">
                        <a:lnSpc>
                          <a:spcPct val="100000"/>
                        </a:lnSpc>
                        <a:spcBef>
                          <a:spcPts val="955"/>
                        </a:spcBef>
                      </a:pPr>
                      <a:r>
                        <a:rPr sz="1800" spc="-5" dirty="0">
                          <a:latin typeface="Times New Roman" panose="02020603050405020304"/>
                          <a:cs typeface="Times New Roman" panose="02020603050405020304"/>
                        </a:rPr>
                        <a:t>TURN</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41320">
                <a:tc>
                  <a:txBody>
                    <a:bodyPr/>
                    <a:lstStyle/>
                    <a:p>
                      <a:pPr marL="90805">
                        <a:lnSpc>
                          <a:spcPct val="100000"/>
                        </a:lnSpc>
                        <a:spcBef>
                          <a:spcPts val="955"/>
                        </a:spcBef>
                      </a:pPr>
                      <a:r>
                        <a:rPr sz="1800" spc="-30" dirty="0">
                          <a:latin typeface="Times New Roman" panose="02020603050405020304"/>
                          <a:cs typeface="Times New Roman" panose="02020603050405020304"/>
                        </a:rPr>
                        <a:t>MATTRESS</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42920">
                <a:tc>
                  <a:txBody>
                    <a:bodyPr/>
                    <a:lstStyle/>
                    <a:p>
                      <a:pPr marL="90805">
                        <a:lnSpc>
                          <a:spcPct val="100000"/>
                        </a:lnSpc>
                        <a:spcBef>
                          <a:spcPts val="965"/>
                        </a:spcBef>
                      </a:pPr>
                      <a:r>
                        <a:rPr sz="1800" dirty="0">
                          <a:latin typeface="Times New Roman" panose="02020603050405020304"/>
                          <a:cs typeface="Times New Roman" panose="02020603050405020304"/>
                        </a:rPr>
                        <a:t>SNOOZE</a:t>
                      </a: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41320">
                <a:tc>
                  <a:txBody>
                    <a:bodyPr/>
                    <a:lstStyle/>
                    <a:p>
                      <a:pPr marL="90805">
                        <a:lnSpc>
                          <a:spcPct val="100000"/>
                        </a:lnSpc>
                        <a:spcBef>
                          <a:spcPts val="955"/>
                        </a:spcBef>
                      </a:pPr>
                      <a:r>
                        <a:rPr sz="1800" dirty="0">
                          <a:latin typeface="Times New Roman" panose="02020603050405020304"/>
                          <a:cs typeface="Times New Roman" panose="02020603050405020304"/>
                        </a:rPr>
                        <a:t>NOD</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42910">
                <a:tc>
                  <a:txBody>
                    <a:bodyPr/>
                    <a:lstStyle/>
                    <a:p>
                      <a:pPr marL="90805">
                        <a:lnSpc>
                          <a:spcPct val="100000"/>
                        </a:lnSpc>
                        <a:spcBef>
                          <a:spcPts val="965"/>
                        </a:spcBef>
                      </a:pPr>
                      <a:r>
                        <a:rPr sz="1800" spc="-5" dirty="0">
                          <a:latin typeface="Times New Roman" panose="02020603050405020304"/>
                          <a:cs typeface="Times New Roman" panose="02020603050405020304"/>
                        </a:rPr>
                        <a:t>TIRED</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441330">
                <a:tc>
                  <a:txBody>
                    <a:bodyPr/>
                    <a:lstStyle/>
                    <a:p>
                      <a:pPr marL="90805">
                        <a:lnSpc>
                          <a:spcPct val="100000"/>
                        </a:lnSpc>
                        <a:spcBef>
                          <a:spcPts val="955"/>
                        </a:spcBef>
                      </a:pPr>
                      <a:r>
                        <a:rPr sz="1800" dirty="0">
                          <a:latin typeface="Times New Roman" panose="02020603050405020304"/>
                          <a:cs typeface="Times New Roman" panose="02020603050405020304"/>
                        </a:rPr>
                        <a:t>NIGHT</a:t>
                      </a: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bl>
          </a:graphicData>
        </a:graphic>
      </p:graphicFrame>
      <p:graphicFrame>
        <p:nvGraphicFramePr>
          <p:cNvPr id="6" name="object 4"/>
          <p:cNvGraphicFramePr>
            <a:graphicFrameLocks noGrp="1"/>
          </p:cNvGraphicFramePr>
          <p:nvPr/>
        </p:nvGraphicFramePr>
        <p:xfrm>
          <a:off x="2653145" y="1738197"/>
          <a:ext cx="1551305" cy="3664273"/>
        </p:xfrm>
        <a:graphic>
          <a:graphicData uri="http://schemas.openxmlformats.org/drawingml/2006/table">
            <a:tbl>
              <a:tblPr firstRow="1" bandRow="1">
                <a:tableStyleId>{2D5ABB26-0587-4C30-8999-92F81FD0307C}</a:tableStyleId>
              </a:tblPr>
              <a:tblGrid>
                <a:gridCol w="1551305">
                  <a:extLst>
                    <a:ext uri="{9D8B030D-6E8A-4147-A177-3AD203B41FA5}">
                      <a16:colId xmlns:a16="http://schemas.microsoft.com/office/drawing/2014/main" val="20000"/>
                    </a:ext>
                  </a:extLst>
                </a:gridCol>
              </a:tblGrid>
              <a:tr h="479425">
                <a:tc>
                  <a:txBody>
                    <a:bodyPr/>
                    <a:lstStyle/>
                    <a:p>
                      <a:pPr marL="90805">
                        <a:lnSpc>
                          <a:spcPct val="100000"/>
                        </a:lnSpc>
                        <a:spcBef>
                          <a:spcPts val="1255"/>
                        </a:spcBef>
                      </a:pPr>
                      <a:r>
                        <a:rPr sz="1800" spc="-15" dirty="0">
                          <a:latin typeface="Times New Roman" panose="02020603050405020304"/>
                          <a:cs typeface="Times New Roman" panose="02020603050405020304"/>
                        </a:rPr>
                        <a:t>ARTICHOKE</a:t>
                      </a:r>
                      <a:endParaRPr sz="1800">
                        <a:latin typeface="Times New Roman" panose="02020603050405020304"/>
                        <a:cs typeface="Times New Roman" panose="02020603050405020304"/>
                      </a:endParaRPr>
                    </a:p>
                  </a:txBody>
                  <a:tcPr marL="0" marR="0" marT="1593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04813">
                <a:tc>
                  <a:txBody>
                    <a:bodyPr/>
                    <a:lstStyle/>
                    <a:p>
                      <a:pPr marL="90805">
                        <a:lnSpc>
                          <a:spcPct val="100000"/>
                        </a:lnSpc>
                        <a:spcBef>
                          <a:spcPts val="665"/>
                        </a:spcBef>
                      </a:pPr>
                      <a:r>
                        <a:rPr sz="1800" dirty="0">
                          <a:latin typeface="Times New Roman" panose="02020603050405020304"/>
                          <a:cs typeface="Times New Roman" panose="02020603050405020304"/>
                        </a:rPr>
                        <a:t>INSOMNIA</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357505">
                <a:tc>
                  <a:txBody>
                    <a:bodyPr/>
                    <a:lstStyle/>
                    <a:p>
                      <a:pPr marL="90805">
                        <a:lnSpc>
                          <a:spcPct val="100000"/>
                        </a:lnSpc>
                        <a:spcBef>
                          <a:spcPts val="655"/>
                        </a:spcBef>
                      </a:pPr>
                      <a:r>
                        <a:rPr sz="1800" spc="-5" dirty="0">
                          <a:latin typeface="Times New Roman" panose="02020603050405020304"/>
                          <a:cs typeface="Times New Roman" panose="02020603050405020304"/>
                        </a:rPr>
                        <a:t>REST</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03230">
                <a:tc>
                  <a:txBody>
                    <a:bodyPr/>
                    <a:lstStyle/>
                    <a:p>
                      <a:pPr marL="90805">
                        <a:lnSpc>
                          <a:spcPct val="100000"/>
                        </a:lnSpc>
                        <a:spcBef>
                          <a:spcPts val="655"/>
                        </a:spcBef>
                      </a:pPr>
                      <a:r>
                        <a:rPr sz="1800" spc="-15" dirty="0">
                          <a:latin typeface="Times New Roman" panose="02020603050405020304"/>
                          <a:cs typeface="Times New Roman" panose="02020603050405020304"/>
                        </a:rPr>
                        <a:t>TOSS</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ALARM</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03220">
                <a:tc>
                  <a:txBody>
                    <a:bodyPr/>
                    <a:lstStyle/>
                    <a:p>
                      <a:pPr marL="90805">
                        <a:lnSpc>
                          <a:spcPct val="100000"/>
                        </a:lnSpc>
                        <a:spcBef>
                          <a:spcPts val="655"/>
                        </a:spcBef>
                      </a:pPr>
                      <a:r>
                        <a:rPr sz="1800" dirty="0">
                          <a:latin typeface="Times New Roman" panose="02020603050405020304"/>
                          <a:cs typeface="Times New Roman" panose="02020603050405020304"/>
                        </a:rPr>
                        <a:t>NAP</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SNORE</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PILLOW</a:t>
                      </a:r>
                      <a:endParaRPr sz="1800" dirty="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7" name="object 5"/>
          <p:cNvSpPr txBox="1"/>
          <p:nvPr/>
        </p:nvSpPr>
        <p:spPr>
          <a:xfrm>
            <a:off x="5618929" y="1290942"/>
            <a:ext cx="6145441" cy="1932709"/>
          </a:xfrm>
          <a:prstGeom prst="rect">
            <a:avLst/>
          </a:prstGeom>
        </p:spPr>
        <p:txBody>
          <a:bodyPr vert="horz" wrap="square" lIns="0" tIns="210820" rIns="0" bIns="0" rtlCol="0">
            <a:spAutoFit/>
          </a:bodyPr>
          <a:lstStyle/>
          <a:p>
            <a:pPr marL="12700" indent="76200">
              <a:lnSpc>
                <a:spcPct val="100000"/>
              </a:lnSpc>
              <a:spcBef>
                <a:spcPts val="1660"/>
              </a:spcBef>
              <a:tabLst>
                <a:tab pos="3034665" algn="l"/>
              </a:tabLst>
            </a:pPr>
            <a:r>
              <a:rPr sz="3200" b="1" spc="-5" dirty="0">
                <a:solidFill>
                  <a:srgbClr val="FF0000"/>
                </a:solidFill>
                <a:latin typeface="Times New Roman" panose="02020603050405020304"/>
                <a:cs typeface="Times New Roman" panose="02020603050405020304"/>
              </a:rPr>
              <a:t>Did</a:t>
            </a:r>
            <a:r>
              <a:rPr sz="3200" b="1" dirty="0">
                <a:solidFill>
                  <a:srgbClr val="FF0000"/>
                </a:solidFill>
                <a:latin typeface="Times New Roman" panose="02020603050405020304"/>
                <a:cs typeface="Times New Roman" panose="02020603050405020304"/>
              </a:rPr>
              <a:t> you</a:t>
            </a:r>
            <a:r>
              <a:rPr sz="3200" b="1" spc="5" dirty="0">
                <a:solidFill>
                  <a:srgbClr val="FF0000"/>
                </a:solidFill>
                <a:latin typeface="Times New Roman" panose="02020603050405020304"/>
                <a:cs typeface="Times New Roman" panose="02020603050405020304"/>
              </a:rPr>
              <a:t> </a:t>
            </a:r>
            <a:r>
              <a:rPr sz="3200" b="1" spc="-5" dirty="0">
                <a:solidFill>
                  <a:srgbClr val="FF0000"/>
                </a:solidFill>
                <a:latin typeface="Times New Roman" panose="02020603050405020304"/>
                <a:cs typeface="Times New Roman" panose="02020603050405020304"/>
              </a:rPr>
              <a:t>recall?	</a:t>
            </a:r>
            <a:r>
              <a:rPr lang="en-US" sz="3200" b="1" spc="-5" dirty="0">
                <a:solidFill>
                  <a:srgbClr val="FF0000"/>
                </a:solidFill>
                <a:latin typeface="Times New Roman" panose="02020603050405020304"/>
                <a:cs typeface="Times New Roman" panose="02020603050405020304"/>
              </a:rPr>
              <a:t>        </a:t>
            </a:r>
            <a:r>
              <a:rPr sz="3200" b="1" spc="-5" dirty="0">
                <a:solidFill>
                  <a:srgbClr val="FF0000"/>
                </a:solidFill>
                <a:latin typeface="Times New Roman" panose="02020603050405020304"/>
                <a:cs typeface="Times New Roman" panose="02020603050405020304"/>
              </a:rPr>
              <a:t>Explanation</a:t>
            </a:r>
            <a:endParaRPr sz="3200" b="1" dirty="0">
              <a:solidFill>
                <a:srgbClr val="FF0000"/>
              </a:solidFill>
              <a:latin typeface="Times New Roman" panose="02020603050405020304"/>
              <a:cs typeface="Times New Roman" panose="02020603050405020304"/>
            </a:endParaRPr>
          </a:p>
          <a:p>
            <a:pPr marL="12700" marR="5080">
              <a:lnSpc>
                <a:spcPct val="109000"/>
              </a:lnSpc>
              <a:spcBef>
                <a:spcPts val="1200"/>
              </a:spcBef>
              <a:tabLst>
                <a:tab pos="2679065" algn="l"/>
              </a:tabLst>
            </a:pPr>
            <a:r>
              <a:rPr sz="3200" spc="-5" dirty="0">
                <a:latin typeface="Times New Roman" panose="02020603050405020304"/>
                <a:cs typeface="Times New Roman" panose="02020603050405020304"/>
              </a:rPr>
              <a:t>Bed?</a:t>
            </a:r>
            <a:r>
              <a:rPr sz="3200" spc="5" dirty="0">
                <a:latin typeface="Times New Roman" panose="02020603050405020304"/>
                <a:cs typeface="Times New Roman" panose="02020603050405020304"/>
              </a:rPr>
              <a:t> </a:t>
            </a:r>
            <a:r>
              <a:rPr sz="3200" spc="-5" dirty="0">
                <a:latin typeface="Times New Roman" panose="02020603050405020304"/>
                <a:cs typeface="Times New Roman" panose="02020603050405020304"/>
              </a:rPr>
              <a:t>Clock?	</a:t>
            </a:r>
            <a:r>
              <a:rPr lang="en-US" sz="3200" spc="-5" dirty="0">
                <a:latin typeface="Times New Roman" panose="02020603050405020304"/>
                <a:cs typeface="Times New Roman" panose="02020603050405020304"/>
              </a:rPr>
              <a:t>          </a:t>
            </a:r>
            <a:r>
              <a:rPr sz="3200" spc="-5" dirty="0">
                <a:latin typeface="Times New Roman" panose="02020603050405020304"/>
                <a:cs typeface="Times New Roman" panose="02020603050405020304"/>
              </a:rPr>
              <a:t>Primacy </a:t>
            </a:r>
            <a:r>
              <a:rPr sz="3200" spc="-15" dirty="0">
                <a:latin typeface="Times New Roman" panose="02020603050405020304"/>
                <a:cs typeface="Times New Roman" panose="02020603050405020304"/>
              </a:rPr>
              <a:t>Effect  </a:t>
            </a:r>
            <a:r>
              <a:rPr sz="3200" spc="-5" dirty="0">
                <a:latin typeface="Times New Roman" panose="02020603050405020304"/>
                <a:cs typeface="Times New Roman" panose="02020603050405020304"/>
              </a:rPr>
              <a:t>Snore?</a:t>
            </a:r>
            <a:r>
              <a:rPr sz="3200" spc="10" dirty="0">
                <a:latin typeface="Times New Roman" panose="02020603050405020304"/>
                <a:cs typeface="Times New Roman" panose="02020603050405020304"/>
              </a:rPr>
              <a:t> </a:t>
            </a:r>
            <a:r>
              <a:rPr sz="3200" spc="-5" dirty="0">
                <a:latin typeface="Times New Roman" panose="02020603050405020304"/>
                <a:cs typeface="Times New Roman" panose="02020603050405020304"/>
              </a:rPr>
              <a:t>Pillow?</a:t>
            </a:r>
            <a:r>
              <a:rPr lang="en-US" sz="3200" spc="-5" dirty="0">
                <a:latin typeface="Times New Roman" panose="02020603050405020304"/>
                <a:cs typeface="Times New Roman" panose="02020603050405020304"/>
              </a:rPr>
              <a:t>   </a:t>
            </a:r>
            <a:r>
              <a:rPr sz="3200" spc="-5" dirty="0">
                <a:latin typeface="Times New Roman" panose="02020603050405020304"/>
                <a:cs typeface="Times New Roman" panose="02020603050405020304"/>
              </a:rPr>
              <a:t>	Recency</a:t>
            </a:r>
            <a:r>
              <a:rPr sz="3200" spc="-70" dirty="0">
                <a:latin typeface="Times New Roman" panose="02020603050405020304"/>
                <a:cs typeface="Times New Roman" panose="02020603050405020304"/>
              </a:rPr>
              <a:t> </a:t>
            </a:r>
            <a:r>
              <a:rPr sz="3200" spc="-15" dirty="0">
                <a:latin typeface="Times New Roman" panose="02020603050405020304"/>
                <a:cs typeface="Times New Roman" panose="02020603050405020304"/>
              </a:rPr>
              <a:t>Effect</a:t>
            </a:r>
            <a:endParaRPr sz="3200" dirty="0">
              <a:latin typeface="Times New Roman" panose="02020603050405020304"/>
              <a:cs typeface="Times New Roman" panose="02020603050405020304"/>
            </a:endParaRPr>
          </a:p>
        </p:txBody>
      </p:sp>
      <p:sp>
        <p:nvSpPr>
          <p:cNvPr id="8" name="object 7"/>
          <p:cNvSpPr txBox="1"/>
          <p:nvPr/>
        </p:nvSpPr>
        <p:spPr>
          <a:xfrm>
            <a:off x="5697425" y="3223651"/>
            <a:ext cx="2197100" cy="2863850"/>
          </a:xfrm>
          <a:prstGeom prst="rect">
            <a:avLst/>
          </a:prstGeom>
        </p:spPr>
        <p:txBody>
          <a:bodyPr vert="horz" wrap="square" lIns="0" tIns="12700" rIns="0" bIns="0" rtlCol="0">
            <a:spAutoFit/>
          </a:bodyPr>
          <a:lstStyle/>
          <a:p>
            <a:pPr marL="12700" marR="5080" indent="76200">
              <a:lnSpc>
                <a:spcPct val="125000"/>
              </a:lnSpc>
              <a:spcBef>
                <a:spcPts val="100"/>
              </a:spcBef>
            </a:pPr>
            <a:r>
              <a:rPr sz="3200" spc="-5" dirty="0">
                <a:latin typeface="Times New Roman" panose="02020603050405020304"/>
                <a:cs typeface="Times New Roman" panose="02020603050405020304"/>
              </a:rPr>
              <a:t>Night?  Artichoke?</a:t>
            </a:r>
            <a:endParaRPr sz="3200" dirty="0">
              <a:latin typeface="Times New Roman" panose="02020603050405020304"/>
              <a:cs typeface="Times New Roman" panose="02020603050405020304"/>
            </a:endParaRPr>
          </a:p>
          <a:p>
            <a:pPr marL="12700" marR="5080">
              <a:lnSpc>
                <a:spcPts val="3800"/>
              </a:lnSpc>
              <a:spcBef>
                <a:spcPts val="1120"/>
              </a:spcBef>
            </a:pPr>
            <a:r>
              <a:rPr sz="3200" spc="-45" dirty="0">
                <a:latin typeface="Times New Roman" panose="02020603050405020304"/>
                <a:cs typeface="Times New Roman" panose="02020603050405020304"/>
              </a:rPr>
              <a:t>Toss? </a:t>
            </a:r>
            <a:r>
              <a:rPr sz="3200" spc="-60" dirty="0">
                <a:latin typeface="Times New Roman" panose="02020603050405020304"/>
                <a:cs typeface="Times New Roman" panose="02020603050405020304"/>
              </a:rPr>
              <a:t>Toss</a:t>
            </a:r>
            <a:r>
              <a:rPr sz="3200" spc="-100" dirty="0">
                <a:latin typeface="Times New Roman" panose="02020603050405020304"/>
                <a:cs typeface="Times New Roman" panose="02020603050405020304"/>
              </a:rPr>
              <a:t> </a:t>
            </a:r>
            <a:r>
              <a:rPr sz="3200" dirty="0">
                <a:latin typeface="Times New Roman" panose="02020603050405020304"/>
                <a:cs typeface="Times New Roman" panose="02020603050405020304"/>
              </a:rPr>
              <a:t>&amp;  </a:t>
            </a:r>
            <a:r>
              <a:rPr sz="3200" spc="-25" dirty="0">
                <a:latin typeface="Times New Roman" panose="02020603050405020304"/>
                <a:cs typeface="Times New Roman" panose="02020603050405020304"/>
              </a:rPr>
              <a:t>Turn?</a:t>
            </a:r>
            <a:endParaRPr sz="3200" dirty="0">
              <a:latin typeface="Times New Roman" panose="02020603050405020304"/>
              <a:cs typeface="Times New Roman" panose="02020603050405020304"/>
            </a:endParaRPr>
          </a:p>
          <a:p>
            <a:pPr marL="12700">
              <a:lnSpc>
                <a:spcPct val="100000"/>
              </a:lnSpc>
              <a:spcBef>
                <a:spcPts val="190"/>
              </a:spcBef>
            </a:pPr>
            <a:r>
              <a:rPr sz="3200" spc="-5" dirty="0">
                <a:latin typeface="Times New Roman" panose="02020603050405020304"/>
                <a:cs typeface="Times New Roman" panose="02020603050405020304"/>
              </a:rPr>
              <a:t>Sleep?</a:t>
            </a:r>
            <a:endParaRPr sz="3200" dirty="0">
              <a:latin typeface="Times New Roman" panose="02020603050405020304"/>
              <a:cs typeface="Times New Roman" panose="02020603050405020304"/>
            </a:endParaRPr>
          </a:p>
        </p:txBody>
      </p:sp>
      <p:sp>
        <p:nvSpPr>
          <p:cNvPr id="9" name="object 6"/>
          <p:cNvSpPr txBox="1"/>
          <p:nvPr/>
        </p:nvSpPr>
        <p:spPr>
          <a:xfrm>
            <a:off x="9158333" y="3223651"/>
            <a:ext cx="2508885" cy="1872307"/>
          </a:xfrm>
          <a:prstGeom prst="rect">
            <a:avLst/>
          </a:prstGeom>
        </p:spPr>
        <p:txBody>
          <a:bodyPr vert="horz" wrap="square" lIns="0" tIns="12700" rIns="0" bIns="0" rtlCol="0">
            <a:spAutoFit/>
          </a:bodyPr>
          <a:lstStyle/>
          <a:p>
            <a:pPr marL="12700" marR="5080" algn="just">
              <a:lnSpc>
                <a:spcPct val="125000"/>
              </a:lnSpc>
              <a:spcBef>
                <a:spcPts val="100"/>
              </a:spcBef>
            </a:pPr>
            <a:r>
              <a:rPr sz="3200" spc="-5" dirty="0">
                <a:latin typeface="Times New Roman" panose="02020603050405020304"/>
                <a:cs typeface="Times New Roman" panose="02020603050405020304"/>
              </a:rPr>
              <a:t>Spacing </a:t>
            </a:r>
            <a:r>
              <a:rPr sz="3200" spc="-15" dirty="0">
                <a:latin typeface="Times New Roman" panose="02020603050405020304"/>
                <a:cs typeface="Times New Roman" panose="02020603050405020304"/>
              </a:rPr>
              <a:t>Effect  </a:t>
            </a:r>
            <a:r>
              <a:rPr sz="3200" dirty="0">
                <a:latin typeface="Times New Roman" panose="02020603050405020304"/>
                <a:cs typeface="Times New Roman" panose="02020603050405020304"/>
              </a:rPr>
              <a:t>D</a:t>
            </a:r>
            <a:r>
              <a:rPr sz="3200" spc="-5" dirty="0">
                <a:latin typeface="Times New Roman" panose="02020603050405020304"/>
                <a:cs typeface="Times New Roman" panose="02020603050405020304"/>
              </a:rPr>
              <a:t>i</a:t>
            </a:r>
            <a:r>
              <a:rPr sz="3200" dirty="0">
                <a:latin typeface="Times New Roman" panose="02020603050405020304"/>
                <a:cs typeface="Times New Roman" panose="02020603050405020304"/>
              </a:rPr>
              <a:t>s</a:t>
            </a:r>
            <a:r>
              <a:rPr sz="3200" spc="-5" dirty="0">
                <a:latin typeface="Times New Roman" panose="02020603050405020304"/>
                <a:cs typeface="Times New Roman" panose="02020603050405020304"/>
              </a:rPr>
              <a:t>ti</a:t>
            </a:r>
            <a:r>
              <a:rPr sz="3200" dirty="0">
                <a:latin typeface="Times New Roman" panose="02020603050405020304"/>
                <a:cs typeface="Times New Roman" panose="02020603050405020304"/>
              </a:rPr>
              <a:t>n</a:t>
            </a:r>
            <a:r>
              <a:rPr sz="3200" spc="-5" dirty="0">
                <a:latin typeface="Times New Roman" panose="02020603050405020304"/>
                <a:cs typeface="Times New Roman" panose="02020603050405020304"/>
              </a:rPr>
              <a:t>cti</a:t>
            </a:r>
            <a:r>
              <a:rPr sz="3200" dirty="0">
                <a:latin typeface="Times New Roman" panose="02020603050405020304"/>
                <a:cs typeface="Times New Roman" panose="02020603050405020304"/>
              </a:rPr>
              <a:t>v</a:t>
            </a:r>
            <a:r>
              <a:rPr sz="3200" spc="-5" dirty="0">
                <a:latin typeface="Times New Roman" panose="02020603050405020304"/>
                <a:cs typeface="Times New Roman" panose="02020603050405020304"/>
              </a:rPr>
              <a:t>e</a:t>
            </a:r>
            <a:r>
              <a:rPr sz="3200" dirty="0">
                <a:latin typeface="Times New Roman" panose="02020603050405020304"/>
                <a:cs typeface="Times New Roman" panose="02020603050405020304"/>
              </a:rPr>
              <a:t>n</a:t>
            </a:r>
            <a:r>
              <a:rPr sz="3200" spc="-5" dirty="0">
                <a:latin typeface="Times New Roman" panose="02020603050405020304"/>
                <a:cs typeface="Times New Roman" panose="02020603050405020304"/>
              </a:rPr>
              <a:t>e</a:t>
            </a:r>
            <a:r>
              <a:rPr sz="3200" dirty="0">
                <a:latin typeface="Times New Roman" panose="02020603050405020304"/>
                <a:cs typeface="Times New Roman" panose="02020603050405020304"/>
              </a:rPr>
              <a:t>ss  </a:t>
            </a:r>
            <a:endParaRPr lang="en-US" sz="3200" dirty="0">
              <a:latin typeface="Times New Roman" panose="02020603050405020304"/>
              <a:cs typeface="Times New Roman" panose="02020603050405020304"/>
            </a:endParaRPr>
          </a:p>
          <a:p>
            <a:pPr marL="12700" marR="5080" algn="just">
              <a:lnSpc>
                <a:spcPct val="125000"/>
              </a:lnSpc>
              <a:spcBef>
                <a:spcPts val="100"/>
              </a:spcBef>
            </a:pPr>
            <a:r>
              <a:rPr sz="3200" spc="-5" dirty="0">
                <a:latin typeface="Times New Roman" panose="02020603050405020304"/>
                <a:cs typeface="Times New Roman" panose="02020603050405020304"/>
              </a:rPr>
              <a:t>Clustering</a:t>
            </a:r>
            <a:endParaRPr sz="3200" dirty="0">
              <a:latin typeface="Times New Roman" panose="02020603050405020304"/>
              <a:cs typeface="Times New Roman" panose="02020603050405020304"/>
            </a:endParaRPr>
          </a:p>
        </p:txBody>
      </p:sp>
      <p:sp>
        <p:nvSpPr>
          <p:cNvPr id="10" name="object 8"/>
          <p:cNvSpPr txBox="1"/>
          <p:nvPr/>
        </p:nvSpPr>
        <p:spPr>
          <a:xfrm>
            <a:off x="9061182" y="5512761"/>
            <a:ext cx="2384425"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Times New Roman" panose="02020603050405020304"/>
                <a:cs typeface="Times New Roman" panose="02020603050405020304"/>
              </a:rPr>
              <a:t>False</a:t>
            </a:r>
            <a:r>
              <a:rPr sz="3200" spc="-65" dirty="0">
                <a:latin typeface="Times New Roman" panose="02020603050405020304"/>
                <a:cs typeface="Times New Roman" panose="02020603050405020304"/>
              </a:rPr>
              <a:t> </a:t>
            </a:r>
            <a:r>
              <a:rPr sz="3200" spc="-5" dirty="0">
                <a:latin typeface="Times New Roman" panose="02020603050405020304"/>
                <a:cs typeface="Times New Roman" panose="02020603050405020304"/>
              </a:rPr>
              <a:t>Memory</a:t>
            </a:r>
            <a:endParaRPr sz="3200" dirty="0">
              <a:latin typeface="Times New Roman" panose="02020603050405020304"/>
              <a:cs typeface="Times New Roman" panose="02020603050405020304"/>
            </a:endParaRPr>
          </a:p>
        </p:txBody>
      </p:sp>
      <p:sp>
        <p:nvSpPr>
          <p:cNvPr id="11" name="Right Arrow 10"/>
          <p:cNvSpPr/>
          <p:nvPr/>
        </p:nvSpPr>
        <p:spPr>
          <a:xfrm>
            <a:off x="8065827" y="2303574"/>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8193971" y="2801558"/>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8065827" y="3486759"/>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8162978" y="4115201"/>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8065827" y="4978520"/>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949144" y="5724401"/>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46111" y="452718"/>
            <a:ext cx="9404723" cy="566822"/>
          </a:xfrm>
          <a:prstGeom prst="rect">
            <a:avLst/>
          </a:prstGeom>
        </p:spPr>
        <p:txBody>
          <a:bodyPr vert="horz" wrap="square" lIns="0" tIns="12700" rIns="0" bIns="0" rtlCol="0">
            <a:spAutoFit/>
          </a:bodyPr>
          <a:lstStyle/>
          <a:p>
            <a:pPr marL="12700">
              <a:lnSpc>
                <a:spcPct val="100000"/>
              </a:lnSpc>
              <a:spcBef>
                <a:spcPts val="100"/>
              </a:spcBef>
            </a:pPr>
            <a:r>
              <a:rPr sz="3600" b="1" spc="-5" dirty="0">
                <a:cs typeface="Arial" panose="020B0604020202020204"/>
              </a:rPr>
              <a:t>Serial Position</a:t>
            </a:r>
            <a:r>
              <a:rPr sz="3600" b="1" spc="-60" dirty="0">
                <a:cs typeface="Arial" panose="020B0604020202020204"/>
              </a:rPr>
              <a:t> </a:t>
            </a:r>
            <a:r>
              <a:rPr sz="3600" b="1" dirty="0">
                <a:cs typeface="Arial" panose="020B0604020202020204"/>
              </a:rPr>
              <a:t>Effect</a:t>
            </a:r>
            <a:endParaRPr sz="3600" dirty="0">
              <a:cs typeface="Arial" panose="020B0604020202020204"/>
            </a:endParaRPr>
          </a:p>
        </p:txBody>
      </p:sp>
      <p:sp>
        <p:nvSpPr>
          <p:cNvPr id="5" name="object 5"/>
          <p:cNvSpPr txBox="1">
            <a:spLocks noGrp="1"/>
          </p:cNvSpPr>
          <p:nvPr>
            <p:ph idx="1"/>
          </p:nvPr>
        </p:nvSpPr>
        <p:spPr>
          <a:xfrm>
            <a:off x="609600" y="1600200"/>
            <a:ext cx="10972800" cy="2626745"/>
          </a:xfrm>
          <a:prstGeom prst="rect">
            <a:avLst/>
          </a:prstGeom>
        </p:spPr>
        <p:txBody>
          <a:bodyPr vert="horz" wrap="square" lIns="0" tIns="2540" rIns="0" bIns="0" rtlCol="0">
            <a:spAutoFit/>
          </a:bodyPr>
          <a:lstStyle/>
          <a:p>
            <a:pPr marL="12700" marR="5080" algn="just">
              <a:lnSpc>
                <a:spcPct val="103000"/>
              </a:lnSpc>
              <a:spcBef>
                <a:spcPts val="20"/>
              </a:spcBef>
            </a:pPr>
            <a:r>
              <a:rPr sz="2800" b="1" spc="-5" dirty="0">
                <a:solidFill>
                  <a:srgbClr val="FF0000"/>
                </a:solidFill>
                <a:latin typeface="Gill Sans MT" panose="020B0502020104020203" pitchFamily="34" charset="0"/>
                <a:cs typeface="Arial" panose="020B0604020202020204"/>
              </a:rPr>
              <a:t>Primacy </a:t>
            </a:r>
            <a:r>
              <a:rPr sz="2800" b="1" dirty="0">
                <a:solidFill>
                  <a:srgbClr val="FF0000"/>
                </a:solidFill>
                <a:latin typeface="Gill Sans MT" panose="020B0502020104020203" pitchFamily="34" charset="0"/>
                <a:cs typeface="Arial" panose="020B0604020202020204"/>
              </a:rPr>
              <a:t>effect </a:t>
            </a:r>
            <a:r>
              <a:rPr sz="2800" b="1" dirty="0">
                <a:latin typeface="Gill Sans MT" panose="020B0502020104020203" pitchFamily="34" charset="0"/>
                <a:cs typeface="Arial" panose="020B0604020202020204"/>
              </a:rPr>
              <a:t>– </a:t>
            </a:r>
            <a:r>
              <a:rPr sz="2800" spc="-5" dirty="0">
                <a:latin typeface="Gill Sans MT" panose="020B0502020104020203" pitchFamily="34" charset="0"/>
                <a:cs typeface="Arial" panose="020B0604020202020204"/>
              </a:rPr>
              <a:t>remembering stuff </a:t>
            </a:r>
            <a:r>
              <a:rPr sz="2800" dirty="0">
                <a:latin typeface="Gill Sans MT" panose="020B0502020104020203" pitchFamily="34" charset="0"/>
                <a:cs typeface="Arial" panose="020B0604020202020204"/>
              </a:rPr>
              <a:t>at </a:t>
            </a:r>
            <a:r>
              <a:rPr sz="2800" spc="-5" dirty="0">
                <a:latin typeface="Gill Sans MT" panose="020B0502020104020203" pitchFamily="34" charset="0"/>
                <a:cs typeface="Arial" panose="020B0604020202020204"/>
              </a:rPr>
              <a:t>beginning of  list better than middle</a:t>
            </a:r>
            <a:endParaRPr lang="en-US" sz="2800" spc="-5" dirty="0">
              <a:latin typeface="Gill Sans MT" panose="020B0502020104020203" pitchFamily="34" charset="0"/>
              <a:cs typeface="Arial" panose="020B0604020202020204"/>
            </a:endParaRPr>
          </a:p>
          <a:p>
            <a:pPr marL="0" marR="5080" indent="0" algn="just">
              <a:lnSpc>
                <a:spcPct val="103000"/>
              </a:lnSpc>
              <a:spcBef>
                <a:spcPts val="20"/>
              </a:spcBef>
              <a:buNone/>
            </a:pPr>
            <a:endParaRPr sz="2800" dirty="0">
              <a:latin typeface="Gill Sans MT" panose="020B0502020104020203" pitchFamily="34" charset="0"/>
              <a:cs typeface="Arial" panose="020B0604020202020204"/>
            </a:endParaRPr>
          </a:p>
          <a:p>
            <a:pPr algn="just">
              <a:lnSpc>
                <a:spcPct val="100000"/>
              </a:lnSpc>
              <a:spcBef>
                <a:spcPts val="5"/>
              </a:spcBef>
            </a:pPr>
            <a:endParaRPr sz="2800" dirty="0">
              <a:latin typeface="Gill Sans MT" panose="020B0502020104020203" pitchFamily="34" charset="0"/>
              <a:cs typeface="Arial" panose="020B0604020202020204"/>
            </a:endParaRPr>
          </a:p>
          <a:p>
            <a:pPr marL="12700" marR="275590" algn="just">
              <a:lnSpc>
                <a:spcPct val="100000"/>
              </a:lnSpc>
              <a:spcBef>
                <a:spcPts val="5"/>
              </a:spcBef>
            </a:pPr>
            <a:r>
              <a:rPr sz="2800" b="1" dirty="0">
                <a:solidFill>
                  <a:srgbClr val="FF0000"/>
                </a:solidFill>
                <a:latin typeface="Gill Sans MT" panose="020B0502020104020203" pitchFamily="34" charset="0"/>
                <a:cs typeface="Arial" panose="020B0604020202020204"/>
              </a:rPr>
              <a:t>Recency Effect </a:t>
            </a:r>
            <a:r>
              <a:rPr sz="2800" b="1" dirty="0">
                <a:latin typeface="Gill Sans MT" panose="020B0502020104020203" pitchFamily="34" charset="0"/>
                <a:cs typeface="Arial" panose="020B0604020202020204"/>
              </a:rPr>
              <a:t>– </a:t>
            </a:r>
            <a:r>
              <a:rPr sz="2800" spc="-5" dirty="0">
                <a:latin typeface="Gill Sans MT" panose="020B0502020104020203" pitchFamily="34" charset="0"/>
                <a:cs typeface="Arial" panose="020B0604020202020204"/>
              </a:rPr>
              <a:t>remembering stuff </a:t>
            </a:r>
            <a:r>
              <a:rPr sz="2800" dirty="0">
                <a:latin typeface="Gill Sans MT" panose="020B0502020104020203" pitchFamily="34" charset="0"/>
                <a:cs typeface="Arial" panose="020B0604020202020204"/>
              </a:rPr>
              <a:t>at </a:t>
            </a:r>
            <a:r>
              <a:rPr sz="2800" spc="-5" dirty="0">
                <a:latin typeface="Gill Sans MT" panose="020B0502020104020203" pitchFamily="34" charset="0"/>
                <a:cs typeface="Arial" panose="020B0604020202020204"/>
              </a:rPr>
              <a:t>the end of  list better than middle because of lack of  Interference</a:t>
            </a:r>
            <a:endParaRPr sz="2800" dirty="0">
              <a:latin typeface="Gill Sans MT" panose="020B0502020104020203" pitchFamily="34" charset="0"/>
              <a:cs typeface="Arial"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noGrp="1"/>
          </p:cNvSpPr>
          <p:nvPr>
            <p:ph type="title"/>
          </p:nvPr>
        </p:nvSpPr>
        <p:spPr>
          <a:xfrm>
            <a:off x="838200" y="744495"/>
            <a:ext cx="10515600" cy="566822"/>
          </a:xfrm>
          <a:prstGeom prst="rect">
            <a:avLst/>
          </a:prstGeom>
        </p:spPr>
        <p:txBody>
          <a:bodyPr vert="horz" wrap="square" lIns="0" tIns="12700" rIns="0" bIns="0" rtlCol="0">
            <a:spAutoFit/>
          </a:bodyPr>
          <a:lstStyle/>
          <a:p>
            <a:pPr marL="38100">
              <a:lnSpc>
                <a:spcPct val="100000"/>
              </a:lnSpc>
              <a:spcBef>
                <a:spcPts val="100"/>
              </a:spcBef>
            </a:pPr>
            <a:r>
              <a:rPr sz="3600" b="1" spc="140" dirty="0">
                <a:cs typeface="Trebuchet MS" panose="020B0603020202020204"/>
              </a:rPr>
              <a:t>Methods</a:t>
            </a:r>
            <a:r>
              <a:rPr sz="3600" b="1" spc="-195" dirty="0">
                <a:cs typeface="Trebuchet MS" panose="020B0603020202020204"/>
              </a:rPr>
              <a:t> </a:t>
            </a:r>
            <a:r>
              <a:rPr sz="3600" b="1" spc="60" dirty="0">
                <a:cs typeface="Trebuchet MS" panose="020B0603020202020204"/>
              </a:rPr>
              <a:t>in</a:t>
            </a:r>
            <a:r>
              <a:rPr sz="3600" b="1" spc="-190" dirty="0">
                <a:cs typeface="Trebuchet MS" panose="020B0603020202020204"/>
              </a:rPr>
              <a:t> </a:t>
            </a:r>
            <a:r>
              <a:rPr sz="3600" b="1" spc="60" dirty="0">
                <a:cs typeface="Trebuchet MS" panose="020B0603020202020204"/>
              </a:rPr>
              <a:t>Study</a:t>
            </a:r>
            <a:r>
              <a:rPr sz="3600" b="1" spc="-190" dirty="0">
                <a:cs typeface="Trebuchet MS" panose="020B0603020202020204"/>
              </a:rPr>
              <a:t> </a:t>
            </a:r>
            <a:r>
              <a:rPr sz="3600" b="1" spc="-80" dirty="0">
                <a:cs typeface="Trebuchet MS" panose="020B0603020202020204"/>
              </a:rPr>
              <a:t>of</a:t>
            </a:r>
            <a:r>
              <a:rPr sz="3600" b="1" spc="-190" dirty="0">
                <a:cs typeface="Trebuchet MS" panose="020B0603020202020204"/>
              </a:rPr>
              <a:t> </a:t>
            </a:r>
            <a:r>
              <a:rPr sz="3600" b="1" spc="220" dirty="0">
                <a:cs typeface="Trebuchet MS" panose="020B0603020202020204"/>
              </a:rPr>
              <a:t>Memory</a:t>
            </a:r>
            <a:endParaRPr sz="3600" b="1" dirty="0">
              <a:cs typeface="Trebuchet MS" panose="020B0603020202020204"/>
            </a:endParaRPr>
          </a:p>
        </p:txBody>
      </p:sp>
      <p:sp>
        <p:nvSpPr>
          <p:cNvPr id="4" name="object 4"/>
          <p:cNvSpPr txBox="1">
            <a:spLocks noGrp="1"/>
          </p:cNvSpPr>
          <p:nvPr>
            <p:ph idx="1"/>
          </p:nvPr>
        </p:nvSpPr>
        <p:spPr>
          <a:xfrm>
            <a:off x="838200" y="1825625"/>
            <a:ext cx="10515600" cy="2590453"/>
          </a:xfrm>
          <a:prstGeom prst="rect">
            <a:avLst/>
          </a:prstGeom>
        </p:spPr>
        <p:txBody>
          <a:bodyPr vert="horz" wrap="square" lIns="0" tIns="78740" rIns="0" bIns="0" rtlCol="0">
            <a:spAutoFit/>
          </a:bodyPr>
          <a:lstStyle/>
          <a:p>
            <a:pPr marL="0" indent="0">
              <a:lnSpc>
                <a:spcPct val="100000"/>
              </a:lnSpc>
              <a:spcBef>
                <a:spcPts val="620"/>
              </a:spcBef>
              <a:buNone/>
            </a:pPr>
            <a:r>
              <a:rPr sz="2400" spc="110" dirty="0">
                <a:latin typeface="Gill Sans MT" panose="020B0502020104020203" pitchFamily="34" charset="0"/>
                <a:cs typeface="Trebuchet MS" panose="020B0603020202020204"/>
              </a:rPr>
              <a:t>Which</a:t>
            </a:r>
            <a:r>
              <a:rPr sz="2400" spc="-130" dirty="0">
                <a:latin typeface="Gill Sans MT" panose="020B0502020104020203" pitchFamily="34" charset="0"/>
                <a:cs typeface="Trebuchet MS" panose="020B0603020202020204"/>
              </a:rPr>
              <a:t> </a:t>
            </a:r>
            <a:r>
              <a:rPr sz="2400" spc="40" dirty="0">
                <a:latin typeface="Gill Sans MT" panose="020B0502020104020203" pitchFamily="34" charset="0"/>
                <a:cs typeface="Trebuchet MS" panose="020B0603020202020204"/>
              </a:rPr>
              <a:t>type</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of</a:t>
            </a:r>
            <a:r>
              <a:rPr sz="2400" spc="-125" dirty="0">
                <a:latin typeface="Gill Sans MT" panose="020B0502020104020203" pitchFamily="34" charset="0"/>
                <a:cs typeface="Trebuchet MS" panose="020B0603020202020204"/>
              </a:rPr>
              <a:t> </a:t>
            </a:r>
            <a:r>
              <a:rPr sz="2400" spc="95" dirty="0">
                <a:latin typeface="Gill Sans MT" panose="020B0502020104020203" pitchFamily="34" charset="0"/>
                <a:cs typeface="Trebuchet MS" panose="020B0603020202020204"/>
              </a:rPr>
              <a:t>memory</a:t>
            </a:r>
            <a:r>
              <a:rPr sz="2400" spc="-125" dirty="0">
                <a:latin typeface="Gill Sans MT" panose="020B0502020104020203" pitchFamily="34" charset="0"/>
                <a:cs typeface="Trebuchet MS" panose="020B0603020202020204"/>
              </a:rPr>
              <a:t> </a:t>
            </a:r>
            <a:r>
              <a:rPr sz="2400" spc="-70" dirty="0">
                <a:latin typeface="Gill Sans MT" panose="020B0502020104020203" pitchFamily="34" charset="0"/>
                <a:cs typeface="Trebuchet MS" panose="020B0603020202020204"/>
              </a:rPr>
              <a:t>test</a:t>
            </a:r>
            <a:r>
              <a:rPr sz="2400" spc="-125" dirty="0">
                <a:latin typeface="Gill Sans MT" panose="020B0502020104020203" pitchFamily="34" charset="0"/>
                <a:cs typeface="Trebuchet MS" panose="020B0603020202020204"/>
              </a:rPr>
              <a:t> </a:t>
            </a:r>
            <a:r>
              <a:rPr sz="2400" spc="50" dirty="0">
                <a:latin typeface="Gill Sans MT" panose="020B0502020104020203" pitchFamily="34" charset="0"/>
                <a:cs typeface="Trebuchet MS" panose="020B0603020202020204"/>
              </a:rPr>
              <a:t>would</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you</a:t>
            </a:r>
            <a:r>
              <a:rPr sz="2400" spc="-125" dirty="0">
                <a:latin typeface="Gill Sans MT" panose="020B0502020104020203" pitchFamily="34" charset="0"/>
                <a:cs typeface="Trebuchet MS" panose="020B0603020202020204"/>
              </a:rPr>
              <a:t> </a:t>
            </a:r>
            <a:r>
              <a:rPr sz="2400" spc="-5" dirty="0">
                <a:latin typeface="Gill Sans MT" panose="020B0502020104020203" pitchFamily="34" charset="0"/>
                <a:cs typeface="Trebuchet MS" panose="020B0603020202020204"/>
              </a:rPr>
              <a:t>rather</a:t>
            </a:r>
            <a:r>
              <a:rPr sz="2400" spc="-125" dirty="0">
                <a:latin typeface="Gill Sans MT" panose="020B0502020104020203" pitchFamily="34" charset="0"/>
                <a:cs typeface="Trebuchet MS" panose="020B0603020202020204"/>
              </a:rPr>
              <a:t> </a:t>
            </a:r>
            <a:r>
              <a:rPr sz="2400" spc="75" dirty="0">
                <a:latin typeface="Gill Sans MT" panose="020B0502020104020203" pitchFamily="34" charset="0"/>
                <a:cs typeface="Trebuchet MS" panose="020B0603020202020204"/>
              </a:rPr>
              <a:t>have?</a:t>
            </a:r>
            <a:endParaRPr sz="2400" dirty="0">
              <a:latin typeface="Gill Sans MT" panose="020B0502020104020203" pitchFamily="34" charset="0"/>
              <a:cs typeface="Trebuchet MS" panose="020B0603020202020204"/>
            </a:endParaRPr>
          </a:p>
          <a:p>
            <a:pPr marL="241300" algn="just">
              <a:lnSpc>
                <a:spcPct val="100000"/>
              </a:lnSpc>
              <a:spcBef>
                <a:spcPts val="520"/>
              </a:spcBef>
            </a:pPr>
            <a:r>
              <a:rPr sz="2400" spc="155" dirty="0">
                <a:latin typeface="Gill Sans MT" panose="020B0502020104020203" pitchFamily="34" charset="0"/>
                <a:cs typeface="Trebuchet MS" panose="020B0603020202020204"/>
              </a:rPr>
              <a:t>An</a:t>
            </a:r>
            <a:r>
              <a:rPr sz="2400" spc="-125" dirty="0">
                <a:latin typeface="Gill Sans MT" panose="020B0502020104020203" pitchFamily="34" charset="0"/>
                <a:cs typeface="Trebuchet MS" panose="020B0603020202020204"/>
              </a:rPr>
              <a:t> </a:t>
            </a:r>
            <a:r>
              <a:rPr sz="2400" spc="85" dirty="0">
                <a:latin typeface="Gill Sans MT" panose="020B0502020104020203" pitchFamily="34" charset="0"/>
                <a:cs typeface="Trebuchet MS" panose="020B0603020202020204"/>
              </a:rPr>
              <a:t>essay</a:t>
            </a:r>
            <a:r>
              <a:rPr sz="2400" spc="-125" dirty="0">
                <a:latin typeface="Gill Sans MT" panose="020B0502020104020203" pitchFamily="34" charset="0"/>
                <a:cs typeface="Trebuchet MS" panose="020B0603020202020204"/>
              </a:rPr>
              <a:t> </a:t>
            </a:r>
            <a:r>
              <a:rPr sz="2400" spc="75" dirty="0">
                <a:latin typeface="Gill Sans MT" panose="020B0502020104020203" pitchFamily="34" charset="0"/>
                <a:cs typeface="Trebuchet MS" panose="020B0603020202020204"/>
              </a:rPr>
              <a:t>or</a:t>
            </a:r>
            <a:r>
              <a:rPr sz="2400" spc="-125"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a</a:t>
            </a:r>
            <a:r>
              <a:rPr sz="2400" spc="-125"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multiple</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choice</a:t>
            </a:r>
            <a:r>
              <a:rPr sz="2400" spc="-125" dirty="0">
                <a:latin typeface="Gill Sans MT" panose="020B0502020104020203" pitchFamily="34" charset="0"/>
                <a:cs typeface="Trebuchet MS" panose="020B0603020202020204"/>
              </a:rPr>
              <a:t> </a:t>
            </a:r>
            <a:r>
              <a:rPr sz="2400" spc="100" dirty="0">
                <a:latin typeface="Gill Sans MT" panose="020B0502020104020203" pitchFamily="34" charset="0"/>
                <a:cs typeface="Trebuchet MS" panose="020B0603020202020204"/>
              </a:rPr>
              <a:t>exam?</a:t>
            </a:r>
            <a:endParaRPr sz="2400" dirty="0">
              <a:latin typeface="Gill Sans MT" panose="020B0502020104020203" pitchFamily="34" charset="0"/>
              <a:cs typeface="Trebuchet MS" panose="020B0603020202020204"/>
            </a:endParaRPr>
          </a:p>
          <a:p>
            <a:pPr marL="0" indent="0" algn="just">
              <a:lnSpc>
                <a:spcPct val="100000"/>
              </a:lnSpc>
              <a:spcBef>
                <a:spcPts val="620"/>
              </a:spcBef>
              <a:buNone/>
            </a:pPr>
            <a:endParaRPr lang="en-US" sz="2400" spc="45" dirty="0">
              <a:latin typeface="Gill Sans MT" panose="020B0502020104020203" pitchFamily="34" charset="0"/>
              <a:cs typeface="Trebuchet MS" panose="020B0603020202020204"/>
            </a:endParaRPr>
          </a:p>
          <a:p>
            <a:pPr marL="0" indent="0" algn="just">
              <a:lnSpc>
                <a:spcPct val="100000"/>
              </a:lnSpc>
              <a:spcBef>
                <a:spcPts val="620"/>
              </a:spcBef>
              <a:buNone/>
            </a:pPr>
            <a:endParaRPr lang="en-US" sz="2400" spc="45" dirty="0">
              <a:latin typeface="Gill Sans MT" panose="020B0502020104020203" pitchFamily="34" charset="0"/>
              <a:cs typeface="Trebuchet MS" panose="020B0603020202020204"/>
            </a:endParaRPr>
          </a:p>
          <a:p>
            <a:pPr marL="241300" algn="just">
              <a:lnSpc>
                <a:spcPct val="100000"/>
              </a:lnSpc>
              <a:spcBef>
                <a:spcPts val="620"/>
              </a:spcBef>
            </a:pPr>
            <a:r>
              <a:rPr sz="2400" spc="45" dirty="0">
                <a:latin typeface="Gill Sans MT" panose="020B0502020104020203" pitchFamily="34" charset="0"/>
                <a:cs typeface="Trebuchet MS" panose="020B0603020202020204"/>
              </a:rPr>
              <a:t>The</a:t>
            </a:r>
            <a:r>
              <a:rPr sz="2400" spc="-125"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difference</a:t>
            </a:r>
            <a:r>
              <a:rPr sz="2400" spc="-125" dirty="0">
                <a:latin typeface="Gill Sans MT" panose="020B0502020104020203" pitchFamily="34" charset="0"/>
                <a:cs typeface="Trebuchet MS" panose="020B0603020202020204"/>
              </a:rPr>
              <a:t> </a:t>
            </a:r>
            <a:r>
              <a:rPr sz="2400" spc="35" dirty="0">
                <a:latin typeface="Gill Sans MT" panose="020B0502020104020203" pitchFamily="34" charset="0"/>
                <a:cs typeface="Trebuchet MS" panose="020B0603020202020204"/>
              </a:rPr>
              <a:t>between</a:t>
            </a:r>
            <a:r>
              <a:rPr sz="2400" spc="-125" dirty="0">
                <a:latin typeface="Gill Sans MT" panose="020B0502020104020203" pitchFamily="34" charset="0"/>
                <a:cs typeface="Trebuchet MS" panose="020B0603020202020204"/>
              </a:rPr>
              <a:t> </a:t>
            </a:r>
            <a:r>
              <a:rPr sz="2400" spc="15" dirty="0">
                <a:latin typeface="Gill Sans MT" panose="020B0502020104020203" pitchFamily="34" charset="0"/>
                <a:cs typeface="Trebuchet MS" panose="020B0603020202020204"/>
              </a:rPr>
              <a:t>these</a:t>
            </a:r>
            <a:r>
              <a:rPr sz="2400" spc="-120"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two</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types</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of</a:t>
            </a:r>
            <a:r>
              <a:rPr sz="2400" spc="-125" dirty="0">
                <a:latin typeface="Gill Sans MT" panose="020B0502020104020203" pitchFamily="34" charset="0"/>
                <a:cs typeface="Trebuchet MS" panose="020B0603020202020204"/>
              </a:rPr>
              <a:t> </a:t>
            </a:r>
            <a:r>
              <a:rPr sz="2400" spc="-30" dirty="0">
                <a:latin typeface="Gill Sans MT" panose="020B0502020104020203" pitchFamily="34" charset="0"/>
                <a:cs typeface="Trebuchet MS" panose="020B0603020202020204"/>
              </a:rPr>
              <a:t>tests</a:t>
            </a:r>
            <a:r>
              <a:rPr lang="en-US" sz="2400" dirty="0">
                <a:latin typeface="Gill Sans MT" panose="020B0502020104020203" pitchFamily="34" charset="0"/>
                <a:cs typeface="Trebuchet MS" panose="020B0603020202020204"/>
              </a:rPr>
              <a:t> </a:t>
            </a:r>
            <a:r>
              <a:rPr sz="2400" spc="20" dirty="0">
                <a:latin typeface="Gill Sans MT" panose="020B0502020104020203" pitchFamily="34" charset="0"/>
                <a:cs typeface="Trebuchet MS" panose="020B0603020202020204"/>
              </a:rPr>
              <a:t>captures</a:t>
            </a:r>
            <a:r>
              <a:rPr sz="2400" spc="-130" dirty="0">
                <a:latin typeface="Gill Sans MT" panose="020B0502020104020203" pitchFamily="34" charset="0"/>
                <a:cs typeface="Trebuchet MS" panose="020B0603020202020204"/>
              </a:rPr>
              <a:t> </a:t>
            </a:r>
            <a:r>
              <a:rPr sz="2400" spc="-35" dirty="0">
                <a:latin typeface="Gill Sans MT" panose="020B0502020104020203" pitchFamily="34" charset="0"/>
                <a:cs typeface="Trebuchet MS" panose="020B0603020202020204"/>
              </a:rPr>
              <a:t>the</a:t>
            </a:r>
            <a:r>
              <a:rPr sz="2400" spc="-130"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difference</a:t>
            </a:r>
            <a:r>
              <a:rPr sz="2400" spc="-130" dirty="0">
                <a:latin typeface="Gill Sans MT" panose="020B0502020104020203" pitchFamily="34" charset="0"/>
                <a:cs typeface="Trebuchet MS" panose="020B0603020202020204"/>
              </a:rPr>
              <a:t> </a:t>
            </a:r>
            <a:r>
              <a:rPr sz="2400" spc="35" dirty="0">
                <a:latin typeface="Gill Sans MT" panose="020B0502020104020203" pitchFamily="34" charset="0"/>
                <a:cs typeface="Trebuchet MS" panose="020B0603020202020204"/>
              </a:rPr>
              <a:t>between</a:t>
            </a:r>
            <a:r>
              <a:rPr sz="2400" spc="-130"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a</a:t>
            </a:r>
            <a:r>
              <a:rPr sz="2400" spc="-130" dirty="0">
                <a:latin typeface="Gill Sans MT" panose="020B0502020104020203" pitchFamily="34" charset="0"/>
                <a:cs typeface="Trebuchet MS" panose="020B0603020202020204"/>
              </a:rPr>
              <a:t> </a:t>
            </a:r>
            <a:r>
              <a:rPr sz="2400" b="1" u="heavy" spc="140" dirty="0">
                <a:uFill>
                  <a:solidFill>
                    <a:srgbClr val="6C6C6C"/>
                  </a:solidFill>
                </a:uFill>
                <a:latin typeface="Gill Sans MT" panose="020B0502020104020203" pitchFamily="34" charset="0"/>
                <a:cs typeface="Trebuchet MS" panose="020B0603020202020204"/>
              </a:rPr>
              <a:t>recall</a:t>
            </a:r>
            <a:r>
              <a:rPr lang="en-US" sz="2400" b="1" u="heavy" spc="140" dirty="0">
                <a:uFill>
                  <a:solidFill>
                    <a:srgbClr val="6C6C6C"/>
                  </a:solidFill>
                </a:uFill>
                <a:latin typeface="Gill Sans MT" panose="020B0502020104020203" pitchFamily="34" charset="0"/>
                <a:cs typeface="Trebuchet MS" panose="020B0603020202020204"/>
              </a:rPr>
              <a:t> </a:t>
            </a:r>
            <a:r>
              <a:rPr sz="2400" b="1" u="heavy" spc="155" dirty="0">
                <a:uFill>
                  <a:solidFill>
                    <a:srgbClr val="6C6C6C"/>
                  </a:solidFill>
                </a:uFill>
                <a:latin typeface="Gill Sans MT" panose="020B0502020104020203" pitchFamily="34" charset="0"/>
                <a:cs typeface="Trebuchet MS" panose="020B0603020202020204"/>
              </a:rPr>
              <a:t>task</a:t>
            </a:r>
            <a:r>
              <a:rPr sz="2400" b="1" spc="-640" dirty="0">
                <a:latin typeface="Gill Sans MT" panose="020B0502020104020203" pitchFamily="34" charset="0"/>
                <a:cs typeface="Trebuchet MS" panose="020B0603020202020204"/>
              </a:rPr>
              <a:t> </a:t>
            </a:r>
            <a:r>
              <a:rPr sz="2400" spc="75" dirty="0">
                <a:latin typeface="Gill Sans MT" panose="020B0502020104020203" pitchFamily="34" charset="0"/>
                <a:cs typeface="Trebuchet MS" panose="020B0603020202020204"/>
              </a:rPr>
              <a:t>and</a:t>
            </a:r>
            <a:r>
              <a:rPr sz="2400" spc="-125"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a</a:t>
            </a:r>
            <a:r>
              <a:rPr sz="2400" spc="-125" dirty="0">
                <a:latin typeface="Gill Sans MT" panose="020B0502020104020203" pitchFamily="34" charset="0"/>
                <a:cs typeface="Trebuchet MS" panose="020B0603020202020204"/>
              </a:rPr>
              <a:t> </a:t>
            </a:r>
            <a:r>
              <a:rPr sz="2400" b="1" u="heavy" spc="105" dirty="0">
                <a:uFill>
                  <a:solidFill>
                    <a:srgbClr val="6C6C6C"/>
                  </a:solidFill>
                </a:uFill>
                <a:latin typeface="Gill Sans MT" panose="020B0502020104020203" pitchFamily="34" charset="0"/>
                <a:cs typeface="Trebuchet MS" panose="020B0603020202020204"/>
              </a:rPr>
              <a:t>recognition</a:t>
            </a:r>
            <a:r>
              <a:rPr sz="2400" b="1" u="heavy" spc="-190" dirty="0">
                <a:uFill>
                  <a:solidFill>
                    <a:srgbClr val="6C6C6C"/>
                  </a:solidFill>
                </a:uFill>
                <a:latin typeface="Gill Sans MT" panose="020B0502020104020203" pitchFamily="34" charset="0"/>
                <a:cs typeface="Trebuchet MS" panose="020B0603020202020204"/>
              </a:rPr>
              <a:t> </a:t>
            </a:r>
            <a:r>
              <a:rPr sz="2400" b="1" u="heavy" spc="-30" dirty="0">
                <a:uFill>
                  <a:solidFill>
                    <a:srgbClr val="6C6C6C"/>
                  </a:solidFill>
                </a:uFill>
                <a:latin typeface="Gill Sans MT" panose="020B0502020104020203" pitchFamily="34" charset="0"/>
                <a:cs typeface="Trebuchet MS" panose="020B0603020202020204"/>
              </a:rPr>
              <a:t>test</a:t>
            </a:r>
            <a:endParaRPr sz="2400" dirty="0">
              <a:latin typeface="Gill Sans MT" panose="020B0502020104020203" pitchFamily="34" charset="0"/>
              <a:cs typeface="Trebuchet MS" panose="020B060302020202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 dirty="0">
                <a:effectLst>
                  <a:outerShdw blurRad="38100" dist="38100" dir="2700000" algn="tl">
                    <a:srgbClr val="000000">
                      <a:alpha val="43137"/>
                    </a:srgbClr>
                  </a:outerShdw>
                </a:effectLst>
              </a:rPr>
              <a:t>Recall</a:t>
            </a:r>
            <a:r>
              <a:rPr lang="en-US" b="1" spc="-155" dirty="0">
                <a:effectLst>
                  <a:outerShdw blurRad="38100" dist="38100" dir="2700000" algn="tl">
                    <a:srgbClr val="000000">
                      <a:alpha val="43137"/>
                    </a:srgbClr>
                  </a:outerShdw>
                </a:effectLst>
              </a:rPr>
              <a:t> </a:t>
            </a:r>
            <a:r>
              <a:rPr lang="en-US" b="1" spc="-65" dirty="0">
                <a:effectLst>
                  <a:outerShdw blurRad="38100" dist="38100" dir="2700000" algn="tl">
                    <a:srgbClr val="000000">
                      <a:alpha val="43137"/>
                    </a:srgbClr>
                  </a:outerShdw>
                </a:effectLst>
              </a:rPr>
              <a:t>Tasks</a:t>
            </a:r>
            <a:endParaRPr lang="en-US" b="1" dirty="0">
              <a:effectLst>
                <a:outerShdw blurRad="38100" dist="38100" dir="2700000" algn="tl">
                  <a:srgbClr val="000000">
                    <a:alpha val="43137"/>
                  </a:srgbClr>
                </a:outerShdw>
              </a:effectLst>
            </a:endParaRPr>
          </a:p>
        </p:txBody>
      </p:sp>
      <p:sp>
        <p:nvSpPr>
          <p:cNvPr id="4" name="object 5"/>
          <p:cNvSpPr txBox="1"/>
          <p:nvPr/>
        </p:nvSpPr>
        <p:spPr>
          <a:xfrm>
            <a:off x="822745" y="1152983"/>
            <a:ext cx="6710819" cy="5426486"/>
          </a:xfrm>
          <a:prstGeom prst="rect">
            <a:avLst/>
          </a:prstGeom>
        </p:spPr>
        <p:txBody>
          <a:bodyPr vert="horz" wrap="square" lIns="0" tIns="50165" rIns="0" bIns="0" rtlCol="0">
            <a:spAutoFit/>
          </a:bodyPr>
          <a:lstStyle/>
          <a:p>
            <a:pPr marL="469900" indent="-457200" algn="just">
              <a:spcBef>
                <a:spcPts val="395"/>
              </a:spcBef>
              <a:buFont typeface="Arial" panose="020B0604020202020204" pitchFamily="34" charset="0"/>
              <a:buChar char="•"/>
              <a:tabLst>
                <a:tab pos="354965" algn="l"/>
                <a:tab pos="355600" algn="l"/>
              </a:tabLst>
            </a:pPr>
            <a:r>
              <a:rPr sz="2800" b="1" spc="-20" dirty="0">
                <a:latin typeface="Gill Sans MT" panose="020B0502020104020203" pitchFamily="34" charset="0"/>
                <a:cs typeface="Times New Roman" panose="02020603050405020304"/>
              </a:rPr>
              <a:t>Free</a:t>
            </a:r>
            <a:r>
              <a:rPr sz="2800" b="1" spc="-10" dirty="0">
                <a:latin typeface="Gill Sans MT" panose="020B0502020104020203" pitchFamily="34" charset="0"/>
                <a:cs typeface="Times New Roman" panose="02020603050405020304"/>
              </a:rPr>
              <a:t> </a:t>
            </a:r>
            <a:r>
              <a:rPr sz="2800" b="1" spc="-5" dirty="0">
                <a:latin typeface="Gill Sans MT" panose="020B0502020104020203" pitchFamily="34" charset="0"/>
                <a:cs typeface="Times New Roman" panose="02020603050405020304"/>
              </a:rPr>
              <a:t>Recall</a:t>
            </a:r>
            <a:endParaRPr sz="2800" dirty="0">
              <a:latin typeface="Gill Sans MT" panose="020B0502020104020203" pitchFamily="34" charset="0"/>
              <a:cs typeface="Times New Roman" panose="02020603050405020304"/>
            </a:endParaRPr>
          </a:p>
          <a:p>
            <a:pPr marL="749300" marR="791845" lvl="1" indent="-279400" algn="just">
              <a:lnSpc>
                <a:spcPts val="2520"/>
              </a:lnSpc>
              <a:spcBef>
                <a:spcPts val="640"/>
              </a:spcBef>
              <a:buChar char="–"/>
              <a:tabLst>
                <a:tab pos="755015" algn="l"/>
                <a:tab pos="755650" algn="l"/>
              </a:tabLst>
            </a:pPr>
            <a:r>
              <a:rPr sz="2800" spc="-5" dirty="0">
                <a:latin typeface="Gill Sans MT" panose="020B0502020104020203" pitchFamily="34" charset="0"/>
                <a:cs typeface="Times New Roman" panose="02020603050405020304"/>
              </a:rPr>
              <a:t>Recall all the </a:t>
            </a:r>
            <a:r>
              <a:rPr sz="2800" dirty="0">
                <a:latin typeface="Gill Sans MT" panose="020B0502020104020203" pitchFamily="34" charset="0"/>
                <a:cs typeface="Times New Roman" panose="02020603050405020304"/>
              </a:rPr>
              <a:t>words you </a:t>
            </a:r>
            <a:r>
              <a:rPr sz="2800" spc="-5" dirty="0">
                <a:latin typeface="Gill Sans MT" panose="020B0502020104020203" pitchFamily="34" charset="0"/>
                <a:cs typeface="Times New Roman" panose="02020603050405020304"/>
              </a:rPr>
              <a:t>can </a:t>
            </a:r>
            <a:r>
              <a:rPr sz="2800" dirty="0">
                <a:latin typeface="Gill Sans MT" panose="020B0502020104020203" pitchFamily="34" charset="0"/>
                <a:cs typeface="Times New Roman" panose="02020603050405020304"/>
              </a:rPr>
              <a:t>from a </a:t>
            </a:r>
            <a:r>
              <a:rPr sz="2800" spc="-5" dirty="0">
                <a:latin typeface="Gill Sans MT" panose="020B0502020104020203" pitchFamily="34" charset="0"/>
                <a:cs typeface="Times New Roman" panose="02020603050405020304"/>
              </a:rPr>
              <a:t>list </a:t>
            </a:r>
            <a:r>
              <a:rPr sz="2800" dirty="0">
                <a:latin typeface="Gill Sans MT" panose="020B0502020104020203" pitchFamily="34" charset="0"/>
                <a:cs typeface="Times New Roman" panose="02020603050405020304"/>
              </a:rPr>
              <a:t>you </a:t>
            </a:r>
            <a:r>
              <a:rPr sz="2800" spc="-5" dirty="0">
                <a:latin typeface="Gill Sans MT" panose="020B0502020104020203" pitchFamily="34" charset="0"/>
                <a:cs typeface="Times New Roman" panose="02020603050405020304"/>
              </a:rPr>
              <a:t>saw  previously</a:t>
            </a:r>
            <a:endParaRPr sz="2800" dirty="0">
              <a:latin typeface="Gill Sans MT" panose="020B0502020104020203" pitchFamily="34" charset="0"/>
              <a:cs typeface="Times New Roman" panose="02020603050405020304"/>
            </a:endParaRPr>
          </a:p>
          <a:p>
            <a:pPr marL="355600" indent="-342900" algn="just">
              <a:spcBef>
                <a:spcPts val="335"/>
              </a:spcBef>
              <a:buFont typeface="Times New Roman" panose="02020603050405020304"/>
              <a:buChar char="•"/>
              <a:tabLst>
                <a:tab pos="354965" algn="l"/>
                <a:tab pos="355600" algn="l"/>
              </a:tabLst>
            </a:pPr>
            <a:r>
              <a:rPr sz="2800" b="1" spc="-5" dirty="0">
                <a:latin typeface="Gill Sans MT" panose="020B0502020104020203" pitchFamily="34" charset="0"/>
                <a:cs typeface="Times New Roman" panose="02020603050405020304"/>
              </a:rPr>
              <a:t>Cued Recall</a:t>
            </a:r>
            <a:endParaRPr sz="2800" dirty="0">
              <a:latin typeface="Gill Sans MT" panose="020B0502020104020203" pitchFamily="34" charset="0"/>
              <a:cs typeface="Times New Roman" panose="02020603050405020304"/>
            </a:endParaRPr>
          </a:p>
          <a:p>
            <a:pPr marL="749300" marR="13335" lvl="1" indent="-279400" algn="just">
              <a:lnSpc>
                <a:spcPts val="2620"/>
              </a:lnSpc>
              <a:spcBef>
                <a:spcPts val="585"/>
              </a:spcBef>
              <a:buChar char="–"/>
              <a:tabLst>
                <a:tab pos="755015" algn="l"/>
                <a:tab pos="755650" algn="l"/>
              </a:tabLst>
            </a:pPr>
            <a:r>
              <a:rPr sz="2800" spc="-5" dirty="0">
                <a:latin typeface="Gill Sans MT" panose="020B0502020104020203" pitchFamily="34" charset="0"/>
                <a:cs typeface="Times New Roman" panose="02020603050405020304"/>
              </a:rPr>
              <a:t>Recall everything </a:t>
            </a:r>
            <a:r>
              <a:rPr sz="2800" dirty="0">
                <a:latin typeface="Gill Sans MT" panose="020B0502020104020203" pitchFamily="34" charset="0"/>
                <a:cs typeface="Times New Roman" panose="02020603050405020304"/>
              </a:rPr>
              <a:t>you </a:t>
            </a:r>
            <a:r>
              <a:rPr sz="2800" spc="-5" dirty="0">
                <a:latin typeface="Gill Sans MT" panose="020B0502020104020203" pitchFamily="34" charset="0"/>
                <a:cs typeface="Times New Roman" panose="02020603050405020304"/>
              </a:rPr>
              <a:t>can that is associated with </a:t>
            </a:r>
            <a:r>
              <a:rPr lang="en-US" sz="2800" spc="-5" dirty="0">
                <a:latin typeface="Gill Sans MT" panose="020B0502020104020203" pitchFamily="34" charset="0"/>
                <a:cs typeface="Times New Roman" panose="02020603050405020304"/>
              </a:rPr>
              <a:t>Ivan Pavlov </a:t>
            </a:r>
            <a:r>
              <a:rPr sz="2800" spc="-5" dirty="0">
                <a:latin typeface="Gill Sans MT" panose="020B0502020104020203" pitchFamily="34" charset="0"/>
                <a:cs typeface="Times New Roman" panose="02020603050405020304"/>
              </a:rPr>
              <a:t>in Psychology</a:t>
            </a:r>
            <a:endParaRPr sz="2800" dirty="0">
              <a:latin typeface="Gill Sans MT" panose="020B0502020104020203" pitchFamily="34" charset="0"/>
              <a:cs typeface="Times New Roman" panose="02020603050405020304"/>
            </a:endParaRPr>
          </a:p>
          <a:p>
            <a:pPr marL="755650" lvl="1" indent="-285750" algn="just">
              <a:spcBef>
                <a:spcPts val="260"/>
              </a:spcBef>
              <a:buChar char="–"/>
              <a:tabLst>
                <a:tab pos="755015" algn="l"/>
                <a:tab pos="755650" algn="l"/>
              </a:tabLst>
            </a:pPr>
            <a:r>
              <a:rPr sz="2800" spc="-5" dirty="0">
                <a:latin typeface="Gill Sans MT" panose="020B0502020104020203" pitchFamily="34" charset="0"/>
                <a:cs typeface="Times New Roman" panose="02020603050405020304"/>
              </a:rPr>
              <a:t>Participants are given </a:t>
            </a:r>
            <a:r>
              <a:rPr sz="2800" dirty="0">
                <a:latin typeface="Gill Sans MT" panose="020B0502020104020203" pitchFamily="34" charset="0"/>
                <a:cs typeface="Times New Roman" panose="02020603050405020304"/>
              </a:rPr>
              <a:t>a </a:t>
            </a:r>
            <a:r>
              <a:rPr sz="2800" spc="-5" dirty="0">
                <a:latin typeface="Gill Sans MT" panose="020B0502020104020203" pitchFamily="34" charset="0"/>
                <a:cs typeface="Times New Roman" panose="02020603050405020304"/>
              </a:rPr>
              <a:t>cue to facilitate</a:t>
            </a:r>
            <a:r>
              <a:rPr sz="2800" dirty="0">
                <a:latin typeface="Gill Sans MT" panose="020B0502020104020203" pitchFamily="34" charset="0"/>
                <a:cs typeface="Times New Roman" panose="02020603050405020304"/>
              </a:rPr>
              <a:t> </a:t>
            </a:r>
            <a:r>
              <a:rPr sz="2800" spc="-5" dirty="0">
                <a:latin typeface="Gill Sans MT" panose="020B0502020104020203" pitchFamily="34" charset="0"/>
                <a:cs typeface="Times New Roman" panose="02020603050405020304"/>
              </a:rPr>
              <a:t>recall</a:t>
            </a:r>
            <a:endParaRPr sz="2800" dirty="0">
              <a:latin typeface="Gill Sans MT" panose="020B0502020104020203" pitchFamily="34" charset="0"/>
              <a:cs typeface="Times New Roman" panose="02020603050405020304"/>
            </a:endParaRPr>
          </a:p>
          <a:p>
            <a:pPr marL="355600" indent="-342900" algn="just">
              <a:spcBef>
                <a:spcPts val="375"/>
              </a:spcBef>
              <a:buFont typeface="Times New Roman" panose="02020603050405020304"/>
              <a:buChar char="•"/>
              <a:tabLst>
                <a:tab pos="354965" algn="l"/>
                <a:tab pos="355600" algn="l"/>
              </a:tabLst>
            </a:pPr>
            <a:r>
              <a:rPr sz="2800" b="1" spc="-5" dirty="0">
                <a:latin typeface="Gill Sans MT" panose="020B0502020104020203" pitchFamily="34" charset="0"/>
                <a:cs typeface="Times New Roman" panose="02020603050405020304"/>
              </a:rPr>
              <a:t>Serial</a:t>
            </a:r>
            <a:r>
              <a:rPr sz="2800" b="1" spc="-10" dirty="0">
                <a:latin typeface="Gill Sans MT" panose="020B0502020104020203" pitchFamily="34" charset="0"/>
                <a:cs typeface="Times New Roman" panose="02020603050405020304"/>
              </a:rPr>
              <a:t> </a:t>
            </a:r>
            <a:r>
              <a:rPr sz="2800" b="1" spc="-5" dirty="0">
                <a:latin typeface="Gill Sans MT" panose="020B0502020104020203" pitchFamily="34" charset="0"/>
                <a:cs typeface="Times New Roman" panose="02020603050405020304"/>
              </a:rPr>
              <a:t>Recall</a:t>
            </a:r>
            <a:endParaRPr sz="2800" dirty="0">
              <a:latin typeface="Gill Sans MT" panose="020B0502020104020203" pitchFamily="34" charset="0"/>
              <a:cs typeface="Times New Roman" panose="02020603050405020304"/>
            </a:endParaRPr>
          </a:p>
          <a:p>
            <a:pPr marL="749300" marR="5080" lvl="1" indent="-279400" algn="just">
              <a:lnSpc>
                <a:spcPts val="2520"/>
              </a:lnSpc>
              <a:spcBef>
                <a:spcPts val="665"/>
              </a:spcBef>
              <a:buChar char="–"/>
              <a:tabLst>
                <a:tab pos="755015" algn="l"/>
                <a:tab pos="755650" algn="l"/>
              </a:tabLst>
            </a:pPr>
            <a:r>
              <a:rPr sz="2800" spc="-5" dirty="0">
                <a:latin typeface="Gill Sans MT" panose="020B0502020104020203" pitchFamily="34" charset="0"/>
                <a:cs typeface="Times New Roman" panose="02020603050405020304"/>
              </a:rPr>
              <a:t>Recall the names </a:t>
            </a:r>
            <a:r>
              <a:rPr sz="2800" dirty="0">
                <a:latin typeface="Gill Sans MT" panose="020B0502020104020203" pitchFamily="34" charset="0"/>
                <a:cs typeface="Times New Roman" panose="02020603050405020304"/>
              </a:rPr>
              <a:t>of </a:t>
            </a:r>
            <a:r>
              <a:rPr sz="2800" spc="-5" dirty="0">
                <a:latin typeface="Gill Sans MT" panose="020B0502020104020203" pitchFamily="34" charset="0"/>
                <a:cs typeface="Times New Roman" panose="02020603050405020304"/>
              </a:rPr>
              <a:t>all previous prime ministers in the order they were</a:t>
            </a:r>
            <a:r>
              <a:rPr sz="2800" dirty="0">
                <a:latin typeface="Gill Sans MT" panose="020B0502020104020203" pitchFamily="34" charset="0"/>
                <a:cs typeface="Times New Roman" panose="02020603050405020304"/>
              </a:rPr>
              <a:t> </a:t>
            </a:r>
            <a:r>
              <a:rPr sz="2800" spc="-5" dirty="0">
                <a:latin typeface="Gill Sans MT" panose="020B0502020104020203" pitchFamily="34" charset="0"/>
                <a:cs typeface="Times New Roman" panose="02020603050405020304"/>
              </a:rPr>
              <a:t>elected</a:t>
            </a:r>
            <a:endParaRPr sz="2800" dirty="0">
              <a:latin typeface="Gill Sans MT" panose="020B0502020104020203" pitchFamily="34" charset="0"/>
              <a:cs typeface="Times New Roman" panose="02020603050405020304"/>
            </a:endParaRPr>
          </a:p>
          <a:p>
            <a:pPr marL="755650" lvl="1" indent="-285750" algn="just">
              <a:spcBef>
                <a:spcPts val="280"/>
              </a:spcBef>
              <a:buChar char="–"/>
              <a:tabLst>
                <a:tab pos="755015" algn="l"/>
                <a:tab pos="755650" algn="l"/>
              </a:tabLst>
            </a:pPr>
            <a:r>
              <a:rPr sz="2800" spc="-5" dirty="0">
                <a:latin typeface="Gill Sans MT" panose="020B0502020104020203" pitchFamily="34" charset="0"/>
                <a:cs typeface="Times New Roman" panose="02020603050405020304"/>
              </a:rPr>
              <a:t>Need to recall order as well as item</a:t>
            </a:r>
            <a:r>
              <a:rPr sz="2800" spc="10" dirty="0">
                <a:latin typeface="Gill Sans MT" panose="020B0502020104020203" pitchFamily="34" charset="0"/>
                <a:cs typeface="Times New Roman" panose="02020603050405020304"/>
              </a:rPr>
              <a:t> </a:t>
            </a:r>
            <a:r>
              <a:rPr sz="2800" spc="-5" dirty="0">
                <a:latin typeface="Gill Sans MT" panose="020B0502020104020203" pitchFamily="34" charset="0"/>
                <a:cs typeface="Times New Roman" panose="02020603050405020304"/>
              </a:rPr>
              <a:t>names</a:t>
            </a:r>
            <a:endParaRPr sz="2800" dirty="0">
              <a:latin typeface="Gill Sans MT" panose="020B0502020104020203" pitchFamily="34" charset="0"/>
              <a:cs typeface="Times New Roman" panose="02020603050405020304"/>
            </a:endParaRPr>
          </a:p>
        </p:txBody>
      </p:sp>
      <p:pic>
        <p:nvPicPr>
          <p:cNvPr id="3" name="Picture 2"/>
          <p:cNvPicPr>
            <a:picLocks noChangeAspect="1"/>
          </p:cNvPicPr>
          <p:nvPr/>
        </p:nvPicPr>
        <p:blipFill>
          <a:blip r:embed="rId2"/>
          <a:stretch>
            <a:fillRect/>
          </a:stretch>
        </p:blipFill>
        <p:spPr>
          <a:xfrm>
            <a:off x="7710198" y="1853248"/>
            <a:ext cx="4267199" cy="4466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65" dirty="0">
                <a:effectLst>
                  <a:outerShdw blurRad="38100" dist="38100" dir="2700000" algn="tl">
                    <a:srgbClr val="000000">
                      <a:alpha val="43137"/>
                    </a:srgbClr>
                  </a:outerShdw>
                </a:effectLst>
              </a:rPr>
              <a:t>Recognition Tasks </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103312" y="2052918"/>
            <a:ext cx="10237978" cy="4195481"/>
          </a:xfrm>
        </p:spPr>
        <p:txBody>
          <a:bodyPr>
            <a:normAutofit/>
          </a:bodyPr>
          <a:lstStyle/>
          <a:p>
            <a:pPr algn="just"/>
            <a:r>
              <a:rPr lang="en-US" sz="2400" dirty="0">
                <a:latin typeface="Gill Sans MT" panose="020B0502020104020203" pitchFamily="34" charset="0"/>
              </a:rPr>
              <a:t>Recognition, in psychology, a form of remembering characterized by a feeling of familiarity when something previously experienced is again encountered.</a:t>
            </a:r>
          </a:p>
          <a:p>
            <a:pPr algn="just"/>
            <a:endParaRPr lang="en-US" sz="2400" dirty="0">
              <a:latin typeface="Gill Sans MT" panose="020B0502020104020203" pitchFamily="34" charset="0"/>
            </a:endParaRPr>
          </a:p>
          <a:p>
            <a:pPr algn="just"/>
            <a:r>
              <a:rPr lang="en-US" sz="2400" dirty="0">
                <a:latin typeface="Gill Sans MT" panose="020B0502020104020203" pitchFamily="34" charset="0"/>
              </a:rPr>
              <a:t>Example: Most students would rather take a multiple-choice test, which utilizes recognition memory.</a:t>
            </a:r>
          </a:p>
        </p:txBody>
      </p:sp>
      <p:pic>
        <p:nvPicPr>
          <p:cNvPr id="4" name="Picture 3"/>
          <p:cNvPicPr>
            <a:picLocks noChangeAspect="1"/>
          </p:cNvPicPr>
          <p:nvPr/>
        </p:nvPicPr>
        <p:blipFill rotWithShape="1">
          <a:blip r:embed="rId2"/>
          <a:srcRect l="27798" t="34095" r="43982" b="51353"/>
          <a:stretch/>
        </p:blipFill>
        <p:spPr>
          <a:xfrm>
            <a:off x="2216830" y="4274965"/>
            <a:ext cx="8360186" cy="242380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Causes of Retrieval Failure</a:t>
            </a:r>
          </a:p>
        </p:txBody>
      </p:sp>
      <p:sp>
        <p:nvSpPr>
          <p:cNvPr id="3" name="Content Placeholder 2"/>
          <p:cNvSpPr>
            <a:spLocks noGrp="1"/>
          </p:cNvSpPr>
          <p:nvPr>
            <p:ph idx="1"/>
          </p:nvPr>
        </p:nvSpPr>
        <p:spPr>
          <a:xfrm>
            <a:off x="775766" y="1698076"/>
            <a:ext cx="10251625" cy="4195481"/>
          </a:xfrm>
        </p:spPr>
        <p:txBody>
          <a:bodyPr>
            <a:normAutofit fontScale="85000" lnSpcReduction="10000"/>
          </a:bodyPr>
          <a:lstStyle/>
          <a:p>
            <a:r>
              <a:rPr lang="en-US" sz="2400" b="1" dirty="0">
                <a:latin typeface="Gill Sans MT" panose="020B0502020104020203" pitchFamily="34" charset="0"/>
              </a:rPr>
              <a:t>Interference:</a:t>
            </a:r>
            <a:br>
              <a:rPr lang="en-US" sz="2400" dirty="0">
                <a:latin typeface="Gill Sans MT" panose="020B0502020104020203" pitchFamily="34" charset="0"/>
              </a:rPr>
            </a:br>
            <a:r>
              <a:rPr lang="en-US" sz="2400" dirty="0">
                <a:latin typeface="Gill Sans MT" panose="020B0502020104020203" pitchFamily="34" charset="0"/>
              </a:rPr>
              <a:t>The phenomenon by which information in memory disrupts the recall of other information</a:t>
            </a:r>
            <a:br>
              <a:rPr lang="en-US" sz="2400" dirty="0">
                <a:latin typeface="Gill Sans MT" panose="020B0502020104020203" pitchFamily="34" charset="0"/>
              </a:rPr>
            </a:br>
            <a:r>
              <a:rPr lang="en-US" sz="2400" dirty="0">
                <a:latin typeface="Gill Sans MT" panose="020B0502020104020203" pitchFamily="34" charset="0"/>
              </a:rPr>
              <a:t>i.e., retroactive &amp; proactive interference</a:t>
            </a:r>
          </a:p>
          <a:p>
            <a:r>
              <a:rPr lang="en-US" sz="2400" b="1" dirty="0">
                <a:latin typeface="Gill Sans MT" panose="020B0502020104020203" pitchFamily="34" charset="0"/>
              </a:rPr>
              <a:t>Anxiety:</a:t>
            </a:r>
            <a:br>
              <a:rPr lang="en-US" sz="2400" dirty="0">
                <a:latin typeface="Gill Sans MT" panose="020B0502020104020203" pitchFamily="34" charset="0"/>
              </a:rPr>
            </a:br>
            <a:r>
              <a:rPr lang="en-US" sz="2400" dirty="0">
                <a:latin typeface="Gill Sans MT" panose="020B0502020104020203" pitchFamily="34" charset="0"/>
              </a:rPr>
              <a:t>During exam, students were unable to recall a specific name or date and recalled it just after the exam.</a:t>
            </a:r>
          </a:p>
          <a:p>
            <a:r>
              <a:rPr lang="en-US" sz="2400" b="1" dirty="0">
                <a:latin typeface="Gill Sans MT" panose="020B0502020104020203" pitchFamily="34" charset="0"/>
              </a:rPr>
              <a:t>Poor psychological / physical state:</a:t>
            </a:r>
            <a:br>
              <a:rPr lang="en-US" sz="2400" b="1" dirty="0">
                <a:latin typeface="Gill Sans MT" panose="020B0502020104020203" pitchFamily="34" charset="0"/>
              </a:rPr>
            </a:br>
            <a:r>
              <a:rPr lang="en-US" sz="2400" dirty="0">
                <a:latin typeface="Gill Sans MT" panose="020B0502020104020203" pitchFamily="34" charset="0"/>
              </a:rPr>
              <a:t>Depression, anxiety, poor concentration, headache, stress etc.</a:t>
            </a:r>
          </a:p>
          <a:p>
            <a:r>
              <a:rPr lang="en-US" sz="2400" b="1" dirty="0">
                <a:latin typeface="Gill Sans MT" panose="020B0502020104020203" pitchFamily="34" charset="0"/>
              </a:rPr>
              <a:t>Age Factor:</a:t>
            </a:r>
            <a:br>
              <a:rPr lang="en-US" sz="2400" dirty="0">
                <a:latin typeface="Gill Sans MT" panose="020B0502020104020203" pitchFamily="34" charset="0"/>
              </a:rPr>
            </a:br>
            <a:r>
              <a:rPr lang="en-US" sz="2400" dirty="0">
                <a:latin typeface="Gill Sans MT" panose="020B0502020104020203" pitchFamily="34" charset="0"/>
              </a:rPr>
              <a:t>Dementia</a:t>
            </a:r>
          </a:p>
          <a:p>
            <a:r>
              <a:rPr lang="en-US" sz="2400" b="1" dirty="0">
                <a:latin typeface="Gill Sans MT" panose="020B0502020104020203" pitchFamily="34" charset="0"/>
              </a:rPr>
              <a:t>Decay: </a:t>
            </a:r>
          </a:p>
          <a:p>
            <a:pPr marL="0" indent="0">
              <a:buNone/>
            </a:pPr>
            <a:r>
              <a:rPr lang="en-US" sz="2400" dirty="0">
                <a:latin typeface="Gill Sans MT" panose="020B0502020104020203" pitchFamily="34" charset="0"/>
              </a:rPr>
              <a:t>     Non use of information for a longer period of time</a:t>
            </a:r>
          </a:p>
          <a:p>
            <a:endParaRPr lang="en-US" dirty="0"/>
          </a:p>
        </p:txBody>
      </p:sp>
      <p:pic>
        <p:nvPicPr>
          <p:cNvPr id="4" name="Picture 3"/>
          <p:cNvPicPr>
            <a:picLocks noChangeAspect="1"/>
          </p:cNvPicPr>
          <p:nvPr/>
        </p:nvPicPr>
        <p:blipFill>
          <a:blip r:embed="rId2"/>
          <a:stretch>
            <a:fillRect/>
          </a:stretch>
        </p:blipFill>
        <p:spPr>
          <a:xfrm>
            <a:off x="9771299" y="3576709"/>
            <a:ext cx="2257425" cy="3065048"/>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6591868" y="4503761"/>
            <a:ext cx="3114603" cy="2137996"/>
          </a:xfrm>
          <a:prstGeom prst="rect">
            <a:avLst/>
          </a:prstGeom>
          <a:ln>
            <a:noFill/>
          </a:ln>
          <a:effectLst>
            <a:softEdge rad="112500"/>
          </a:effectLst>
        </p:spPr>
      </p:pic>
    </p:spTree>
    <p:extLst>
      <p:ext uri="{BB962C8B-B14F-4D97-AF65-F5344CB8AC3E}">
        <p14:creationId xmlns:p14="http://schemas.microsoft.com/office/powerpoint/2010/main" val="4030946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195" y="354804"/>
            <a:ext cx="11607243" cy="6127883"/>
          </a:xfrm>
          <a:prstGeom prst="rect">
            <a:avLst/>
          </a:prstGeom>
        </p:spPr>
      </p:pic>
      <p:sp>
        <p:nvSpPr>
          <p:cNvPr id="4" name="Title 3"/>
          <p:cNvSpPr>
            <a:spLocks noGrp="1"/>
          </p:cNvSpPr>
          <p:nvPr>
            <p:ph type="title"/>
          </p:nvPr>
        </p:nvSpPr>
        <p:spPr>
          <a:xfrm>
            <a:off x="982639" y="4362987"/>
            <a:ext cx="10153934" cy="1915647"/>
          </a:xfrm>
        </p:spPr>
        <p:txBody>
          <a:bodyPr>
            <a:normAutofit/>
          </a:bodyPr>
          <a:lstStyle/>
          <a:p>
            <a:pPr algn="just"/>
            <a:r>
              <a:rPr lang="en-US" sz="4400" b="1" spc="-5" dirty="0">
                <a:solidFill>
                  <a:schemeClr val="bg1"/>
                </a:solidFill>
                <a:cs typeface="Arial" panose="020B0604020202020204"/>
              </a:rPr>
              <a:t>Memory	Strategies: </a:t>
            </a:r>
            <a:r>
              <a:rPr lang="en-US" sz="4400" b="1" spc="-150" dirty="0">
                <a:solidFill>
                  <a:schemeClr val="bg1"/>
                </a:solidFill>
                <a:cs typeface="Arial" panose="020B0604020202020204"/>
              </a:rPr>
              <a:t>To </a:t>
            </a:r>
            <a:r>
              <a:rPr lang="en-US" sz="4400" b="1" spc="-5" dirty="0">
                <a:solidFill>
                  <a:schemeClr val="bg1"/>
                </a:solidFill>
                <a:cs typeface="Arial" panose="020B0604020202020204"/>
              </a:rPr>
              <a:t>get  from STM </a:t>
            </a:r>
            <a:r>
              <a:rPr lang="en-US" sz="4400" b="1" dirty="0">
                <a:solidFill>
                  <a:schemeClr val="bg1"/>
                </a:solidFill>
                <a:cs typeface="Arial" panose="020B0604020202020204"/>
              </a:rPr>
              <a:t>to</a:t>
            </a:r>
            <a:r>
              <a:rPr lang="en-US" sz="4400" b="1" spc="-15" dirty="0">
                <a:solidFill>
                  <a:schemeClr val="bg1"/>
                </a:solidFill>
                <a:cs typeface="Arial" panose="020B0604020202020204"/>
              </a:rPr>
              <a:t> </a:t>
            </a:r>
            <a:r>
              <a:rPr lang="en-US" sz="4400" b="1" spc="-105" dirty="0">
                <a:solidFill>
                  <a:schemeClr val="bg1"/>
                </a:solidFill>
                <a:cs typeface="Arial" panose="020B0604020202020204"/>
              </a:rPr>
              <a:t>LTM</a:t>
            </a:r>
            <a:endParaRPr lang="en-US" sz="44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95534"/>
            <a:ext cx="9404723" cy="1400530"/>
          </a:xfrm>
        </p:spPr>
        <p:txBody>
          <a:bodyPr/>
          <a:lstStyle/>
          <a:p>
            <a:pPr algn="ctr"/>
            <a:r>
              <a:rPr lang="en-US" b="1" dirty="0"/>
              <a:t>Human Memory is Good at..</a:t>
            </a:r>
          </a:p>
        </p:txBody>
      </p:sp>
      <p:sp>
        <p:nvSpPr>
          <p:cNvPr id="3" name="Content Placeholder 2"/>
          <p:cNvSpPr>
            <a:spLocks noGrp="1"/>
          </p:cNvSpPr>
          <p:nvPr>
            <p:ph idx="1"/>
          </p:nvPr>
        </p:nvSpPr>
        <p:spPr>
          <a:xfrm>
            <a:off x="913795" y="2096064"/>
            <a:ext cx="10353762" cy="4274756"/>
          </a:xfrm>
        </p:spPr>
        <p:txBody>
          <a:bodyPr>
            <a:noAutofit/>
          </a:bodyPr>
          <a:lstStyle/>
          <a:p>
            <a:endParaRPr lang="en-US" dirty="0">
              <a:latin typeface="Gill Sans MT" panose="020B0502020104020203" pitchFamily="34" charset="0"/>
            </a:endParaRPr>
          </a:p>
          <a:p>
            <a:pPr algn="just"/>
            <a:r>
              <a:rPr lang="en-US" sz="2400" dirty="0">
                <a:effectLst/>
                <a:latin typeface="Gill Sans MT" panose="020B0502020104020203" pitchFamily="34" charset="0"/>
              </a:rPr>
              <a:t>Information on which attention is focused</a:t>
            </a:r>
          </a:p>
          <a:p>
            <a:pPr algn="just"/>
            <a:r>
              <a:rPr lang="en-US" sz="2400" dirty="0">
                <a:effectLst/>
                <a:latin typeface="Gill Sans MT" panose="020B0502020104020203" pitchFamily="34" charset="0"/>
              </a:rPr>
              <a:t>Information in which we are interested</a:t>
            </a:r>
          </a:p>
          <a:p>
            <a:pPr algn="just"/>
            <a:r>
              <a:rPr lang="en-US" sz="2400" dirty="0">
                <a:effectLst/>
                <a:latin typeface="Gill Sans MT" panose="020B0502020104020203" pitchFamily="34" charset="0"/>
              </a:rPr>
              <a:t>Information that arouses us emotionally</a:t>
            </a:r>
          </a:p>
          <a:p>
            <a:pPr algn="just"/>
            <a:r>
              <a:rPr lang="en-US" sz="2400" dirty="0">
                <a:effectLst/>
                <a:latin typeface="Gill Sans MT" panose="020B0502020104020203" pitchFamily="34" charset="0"/>
              </a:rPr>
              <a:t>Information that fits with our previous experiences</a:t>
            </a:r>
          </a:p>
          <a:p>
            <a:pPr algn="just"/>
            <a:r>
              <a:rPr lang="en-US" sz="2400" dirty="0">
                <a:effectLst/>
                <a:latin typeface="Gill Sans MT" panose="020B0502020104020203" pitchFamily="34" charset="0"/>
              </a:rPr>
              <a:t>Information that we rehearse</a:t>
            </a:r>
          </a:p>
        </p:txBody>
      </p:sp>
      <p:pic>
        <p:nvPicPr>
          <p:cNvPr id="4" name="Picture 3"/>
          <p:cNvPicPr>
            <a:picLocks noChangeAspect="1"/>
          </p:cNvPicPr>
          <p:nvPr/>
        </p:nvPicPr>
        <p:blipFill rotWithShape="1">
          <a:blip r:embed="rId2"/>
          <a:srcRect l="6666" r="39872" b="12500"/>
          <a:stretch/>
        </p:blipFill>
        <p:spPr>
          <a:xfrm>
            <a:off x="7723163" y="1570220"/>
            <a:ext cx="3910819" cy="4800600"/>
          </a:xfrm>
          <a:prstGeom prst="rect">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p:cNvSpPr txBox="1">
            <a:spLocks noGrp="1"/>
          </p:cNvSpPr>
          <p:nvPr>
            <p:ph type="title"/>
          </p:nvPr>
        </p:nvSpPr>
        <p:spPr>
          <a:xfrm>
            <a:off x="838200" y="405941"/>
            <a:ext cx="9397621" cy="1243930"/>
          </a:xfrm>
          <a:prstGeom prst="rect">
            <a:avLst/>
          </a:prstGeom>
        </p:spPr>
        <p:txBody>
          <a:bodyPr vert="horz" wrap="square" lIns="0" tIns="12700" rIns="0" bIns="0" rtlCol="0">
            <a:spAutoFit/>
          </a:bodyPr>
          <a:lstStyle/>
          <a:p>
            <a:pPr marL="362585" marR="30480" indent="-325120" algn="just">
              <a:lnSpc>
                <a:spcPct val="100000"/>
              </a:lnSpc>
              <a:spcBef>
                <a:spcPts val="100"/>
              </a:spcBef>
              <a:tabLst>
                <a:tab pos="1632585" algn="l"/>
                <a:tab pos="2451735" algn="l"/>
              </a:tabLst>
            </a:pPr>
            <a:r>
              <a:rPr lang="en-US" sz="4000" b="1" spc="-5" dirty="0">
                <a:solidFill>
                  <a:srgbClr val="663366"/>
                </a:solidFill>
                <a:cs typeface="Arial" panose="020B0604020202020204"/>
                <a:sym typeface="+mn-ea"/>
              </a:rPr>
              <a:t>Memory	Strategies: </a:t>
            </a:r>
            <a:r>
              <a:rPr lang="en-US" sz="4000" b="1" spc="-150" dirty="0">
                <a:solidFill>
                  <a:srgbClr val="663366"/>
                </a:solidFill>
                <a:cs typeface="Arial" panose="020B0604020202020204"/>
                <a:sym typeface="+mn-ea"/>
              </a:rPr>
              <a:t>To </a:t>
            </a:r>
            <a:r>
              <a:rPr lang="en-US" sz="4000" b="1" spc="-5" dirty="0">
                <a:solidFill>
                  <a:srgbClr val="663366"/>
                </a:solidFill>
                <a:cs typeface="Arial" panose="020B0604020202020204"/>
                <a:sym typeface="+mn-ea"/>
              </a:rPr>
              <a:t>get  from	STM </a:t>
            </a:r>
            <a:r>
              <a:rPr lang="en-US" sz="4000" b="1" dirty="0">
                <a:solidFill>
                  <a:srgbClr val="663366"/>
                </a:solidFill>
                <a:cs typeface="Arial" panose="020B0604020202020204"/>
                <a:sym typeface="+mn-ea"/>
              </a:rPr>
              <a:t>to</a:t>
            </a:r>
            <a:r>
              <a:rPr lang="en-US" sz="4000" b="1" spc="-15" dirty="0">
                <a:solidFill>
                  <a:srgbClr val="663366"/>
                </a:solidFill>
                <a:cs typeface="Arial" panose="020B0604020202020204"/>
                <a:sym typeface="+mn-ea"/>
              </a:rPr>
              <a:t> </a:t>
            </a:r>
            <a:r>
              <a:rPr lang="en-US" sz="4000" b="1" spc="-105" dirty="0">
                <a:solidFill>
                  <a:srgbClr val="663366"/>
                </a:solidFill>
                <a:cs typeface="Arial" panose="020B0604020202020204"/>
                <a:sym typeface="+mn-ea"/>
              </a:rPr>
              <a:t>LTM</a:t>
            </a:r>
            <a:endParaRPr sz="4000" dirty="0">
              <a:latin typeface="Arial" panose="020B0604020202020204"/>
              <a:cs typeface="Arial" panose="020B0604020202020204"/>
            </a:endParaRPr>
          </a:p>
        </p:txBody>
      </p:sp>
      <p:sp>
        <p:nvSpPr>
          <p:cNvPr id="3" name="Content Placeholder 2"/>
          <p:cNvSpPr>
            <a:spLocks noGrp="1"/>
          </p:cNvSpPr>
          <p:nvPr>
            <p:ph idx="1"/>
          </p:nvPr>
        </p:nvSpPr>
        <p:spPr/>
        <p:txBody>
          <a:bodyPr>
            <a:normAutofit/>
          </a:bodyPr>
          <a:lstStyle/>
          <a:p>
            <a:pPr marL="241300" marR="69850" algn="just">
              <a:lnSpc>
                <a:spcPts val="2800"/>
              </a:lnSpc>
              <a:spcBef>
                <a:spcPts val="260"/>
              </a:spcBef>
            </a:pPr>
            <a:r>
              <a:rPr lang="en-US" b="1" dirty="0">
                <a:latin typeface="Arial" panose="020B0604020202020204"/>
                <a:cs typeface="Arial" panose="020B0604020202020204"/>
              </a:rPr>
              <a:t>Mnemonics are the techniques in which new information is associated with something familiar and previously encoded”</a:t>
            </a:r>
            <a:endParaRPr lang="en-US" dirty="0">
              <a:latin typeface="Arial" panose="020B0604020202020204"/>
              <a:cs typeface="Arial" panose="020B0604020202020204"/>
            </a:endParaRPr>
          </a:p>
          <a:p>
            <a:endParaRPr lang="en-US" dirty="0"/>
          </a:p>
        </p:txBody>
      </p:sp>
      <p:pic>
        <p:nvPicPr>
          <p:cNvPr id="2" name="Picture 1"/>
          <p:cNvPicPr>
            <a:picLocks noChangeAspect="1"/>
          </p:cNvPicPr>
          <p:nvPr/>
        </p:nvPicPr>
        <p:blipFill>
          <a:blip r:embed="rId2"/>
          <a:stretch>
            <a:fillRect/>
          </a:stretch>
        </p:blipFill>
        <p:spPr>
          <a:xfrm>
            <a:off x="7061983" y="3128272"/>
            <a:ext cx="4614202" cy="3263483"/>
          </a:xfrm>
          <a:prstGeom prst="rect">
            <a:avLst/>
          </a:prstGeom>
          <a:ln>
            <a:noFill/>
          </a:ln>
          <a:effectLst>
            <a:softEdge rad="112500"/>
          </a:effectLst>
        </p:spPr>
      </p:pic>
      <p:pic>
        <p:nvPicPr>
          <p:cNvPr id="5" name="Picture 4"/>
          <p:cNvPicPr>
            <a:picLocks noChangeAspect="1"/>
          </p:cNvPicPr>
          <p:nvPr/>
        </p:nvPicPr>
        <p:blipFill rotWithShape="1">
          <a:blip r:embed="rId3"/>
          <a:srcRect t="41101"/>
          <a:stretch/>
        </p:blipFill>
        <p:spPr>
          <a:xfrm>
            <a:off x="1103312" y="3235569"/>
            <a:ext cx="5176254" cy="3012830"/>
          </a:xfrm>
          <a:prstGeom prst="rect">
            <a:avLst/>
          </a:prstGeom>
          <a:ln>
            <a:noFill/>
          </a:ln>
          <a:effectLst>
            <a:softEdge rad="112500"/>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accent4">
                <a:tint val="45000"/>
                <a:satMod val="400000"/>
              </a:schemeClr>
            </a:duotone>
          </a:blip>
          <a:stretch>
            <a:fillRect/>
          </a:stretch>
        </p:blipFill>
        <p:spPr>
          <a:xfrm>
            <a:off x="150124" y="95534"/>
            <a:ext cx="11941791" cy="6619165"/>
          </a:xfrm>
          <a:prstGeom prst="rect">
            <a:avLst/>
          </a:prstGeom>
          <a:ln>
            <a:noFill/>
          </a:ln>
          <a:effectLst>
            <a:softEdge rad="112500"/>
          </a:effectLst>
        </p:spPr>
      </p:pic>
      <p:sp>
        <p:nvSpPr>
          <p:cNvPr id="3" name="Content Placeholder 2"/>
          <p:cNvSpPr>
            <a:spLocks noGrp="1"/>
          </p:cNvSpPr>
          <p:nvPr>
            <p:ph idx="1"/>
          </p:nvPr>
        </p:nvSpPr>
        <p:spPr>
          <a:xfrm>
            <a:off x="729613" y="729085"/>
            <a:ext cx="10782812" cy="4195481"/>
          </a:xfrm>
        </p:spPr>
        <p:txBody>
          <a:bodyPr>
            <a:noAutofit/>
          </a:bodyPr>
          <a:lstStyle/>
          <a:p>
            <a:pPr algn="just"/>
            <a:endParaRPr lang="en-US" sz="3600" b="1" dirty="0">
              <a:solidFill>
                <a:schemeClr val="bg1"/>
              </a:solidFill>
              <a:latin typeface="Gill Sans MT" panose="020B0502020104020203" pitchFamily="34" charset="0"/>
            </a:endParaRPr>
          </a:p>
          <a:p>
            <a:pPr algn="just"/>
            <a:r>
              <a:rPr lang="en-US" sz="3600" b="1" dirty="0">
                <a:solidFill>
                  <a:schemeClr val="bg1"/>
                </a:solidFill>
                <a:latin typeface="Gill Sans MT" panose="020B0502020104020203" pitchFamily="34" charset="0"/>
              </a:rPr>
              <a:t>Why are men good at remembering the faces of women, yeah FACES you heard it right.</a:t>
            </a:r>
          </a:p>
          <a:p>
            <a:pPr algn="just"/>
            <a:endParaRPr lang="en-US" sz="3600" b="1" dirty="0">
              <a:solidFill>
                <a:schemeClr val="bg1"/>
              </a:solidFill>
              <a:latin typeface="Gill Sans MT" panose="020B0502020104020203" pitchFamily="34" charset="0"/>
            </a:endParaRPr>
          </a:p>
          <a:p>
            <a:pPr marL="0" indent="0" algn="just">
              <a:buNone/>
            </a:pPr>
            <a:endParaRPr lang="en-US" sz="3600" b="1" dirty="0">
              <a:solidFill>
                <a:schemeClr val="bg1"/>
              </a:solidFill>
              <a:latin typeface="Gill Sans MT" panose="020B0502020104020203" pitchFamily="34" charset="0"/>
            </a:endParaRPr>
          </a:p>
          <a:p>
            <a:pPr algn="just"/>
            <a:r>
              <a:rPr lang="en-US" sz="3600" b="1" dirty="0">
                <a:solidFill>
                  <a:schemeClr val="bg1"/>
                </a:solidFill>
                <a:latin typeface="Gill Sans MT" panose="020B0502020104020203" pitchFamily="34" charset="0"/>
              </a:rPr>
              <a:t>Have you ever walked to a nearby store and come back without even thinking about the route????</a:t>
            </a:r>
          </a:p>
        </p:txBody>
      </p:sp>
    </p:spTree>
    <p:extLst>
      <p:ext uri="{BB962C8B-B14F-4D97-AF65-F5344CB8AC3E}">
        <p14:creationId xmlns:p14="http://schemas.microsoft.com/office/powerpoint/2010/main" val="69385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7;p25"/>
          <p:cNvSpPr txBox="1"/>
          <p:nvPr/>
        </p:nvSpPr>
        <p:spPr>
          <a:xfrm>
            <a:off x="0" y="1569493"/>
            <a:ext cx="12192000" cy="2175053"/>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600"/>
              <a:buFont typeface="Arial"/>
              <a:buNone/>
            </a:pPr>
            <a:endParaRPr sz="3600" b="1" i="0" u="none" strike="noStrike" cap="none" dirty="0">
              <a:solidFill>
                <a:schemeClr val="lt1"/>
              </a:solidFill>
              <a:latin typeface="Times New Roman"/>
              <a:ea typeface="Times New Roman"/>
              <a:cs typeface="Times New Roman"/>
              <a:sym typeface="Times New Roman"/>
            </a:endParaRPr>
          </a:p>
          <a:p>
            <a:pPr algn="ctr">
              <a:buClr>
                <a:schemeClr val="lt1"/>
              </a:buClr>
              <a:buSzPts val="3600"/>
            </a:pPr>
            <a:r>
              <a:rPr lang="en-US" sz="4000" b="1" dirty="0">
                <a:solidFill>
                  <a:schemeClr val="lt1"/>
                </a:solidFill>
                <a:latin typeface="Times New Roman"/>
                <a:ea typeface="Times New Roman"/>
                <a:cs typeface="Times New Roman"/>
                <a:sym typeface="Times New Roman"/>
              </a:rPr>
              <a:t>Forgetting </a:t>
            </a:r>
          </a:p>
          <a:p>
            <a:pPr marL="0" marR="0" lvl="0" indent="0" algn="ctr" rtl="0">
              <a:lnSpc>
                <a:spcPct val="100000"/>
              </a:lnSpc>
              <a:spcBef>
                <a:spcPts val="0"/>
              </a:spcBef>
              <a:spcAft>
                <a:spcPts val="0"/>
              </a:spcAft>
              <a:buClr>
                <a:schemeClr val="lt1"/>
              </a:buClr>
              <a:buSzPts val="3600"/>
              <a:buFont typeface="Times New Roman"/>
              <a:buNone/>
            </a:pPr>
            <a:r>
              <a:rPr lang="en-US" sz="3600" b="1" i="0" u="none" strike="noStrike" cap="none" dirty="0">
                <a:solidFill>
                  <a:schemeClr val="lt1"/>
                </a:solidFill>
                <a:latin typeface="Times New Roman"/>
                <a:ea typeface="Times New Roman"/>
                <a:cs typeface="Times New Roman"/>
                <a:sym typeface="Times New Roman"/>
              </a:rPr>
              <a:t> </a:t>
            </a:r>
            <a:endParaRPr sz="3600" b="1" i="0" u="none" strike="noStrike" cap="none" dirty="0">
              <a:solidFill>
                <a:schemeClr val="lt1"/>
              </a:solidFill>
              <a:latin typeface="Times New Roman"/>
              <a:ea typeface="Times New Roman"/>
              <a:cs typeface="Times New Roman"/>
              <a:sym typeface="Times New Roman"/>
            </a:endParaRPr>
          </a:p>
        </p:txBody>
      </p:sp>
      <p:sp>
        <p:nvSpPr>
          <p:cNvPr id="5" name="Rectangle 4"/>
          <p:cNvSpPr/>
          <p:nvPr/>
        </p:nvSpPr>
        <p:spPr>
          <a:xfrm>
            <a:off x="2647666" y="5071113"/>
            <a:ext cx="10085696" cy="400110"/>
          </a:xfrm>
          <a:prstGeom prst="rect">
            <a:avLst/>
          </a:prstGeom>
        </p:spPr>
        <p:txBody>
          <a:bodyPr wrap="square">
            <a:spAutoFit/>
          </a:bodyPr>
          <a:lstStyle/>
          <a:p>
            <a:pPr lvl="0" algn="just">
              <a:buClr>
                <a:srgbClr val="000000"/>
              </a:buClr>
              <a:buSzPts val="1800"/>
            </a:pPr>
            <a:r>
              <a:rPr lang="en-US" b="1" i="1" dirty="0">
                <a:solidFill>
                  <a:srgbClr val="002060"/>
                </a:solidFill>
                <a:latin typeface="Times New Roman"/>
                <a:ea typeface="Times New Roman"/>
                <a:cs typeface="Times New Roman"/>
                <a:sym typeface="Times New Roman"/>
              </a:rPr>
              <a:t>“</a:t>
            </a:r>
            <a:r>
              <a:rPr lang="en-US" sz="2000" b="1" i="1" dirty="0">
                <a:solidFill>
                  <a:srgbClr val="002060"/>
                </a:solidFill>
                <a:latin typeface="Times New Roman"/>
                <a:ea typeface="Times New Roman"/>
                <a:cs typeface="Times New Roman"/>
                <a:sym typeface="Times New Roman"/>
              </a:rPr>
              <a:t>Forgetting refers to the loss of information that was previously stored in memory”</a:t>
            </a:r>
          </a:p>
        </p:txBody>
      </p:sp>
      <p:pic>
        <p:nvPicPr>
          <p:cNvPr id="7" name="Picture 6"/>
          <p:cNvPicPr>
            <a:picLocks noChangeAspect="1"/>
          </p:cNvPicPr>
          <p:nvPr/>
        </p:nvPicPr>
        <p:blipFill>
          <a:blip r:embed="rId2"/>
          <a:stretch>
            <a:fillRect/>
          </a:stretch>
        </p:blipFill>
        <p:spPr>
          <a:xfrm>
            <a:off x="101363" y="4080543"/>
            <a:ext cx="2381250" cy="2381250"/>
          </a:xfrm>
          <a:prstGeom prst="rect">
            <a:avLst/>
          </a:prstGeom>
          <a:ln>
            <a:noFill/>
          </a:ln>
          <a:effectLst>
            <a:softEdge rad="112500"/>
          </a:effectLst>
        </p:spPr>
      </p:pic>
    </p:spTree>
    <p:extLst>
      <p:ext uri="{BB962C8B-B14F-4D97-AF65-F5344CB8AC3E}">
        <p14:creationId xmlns:p14="http://schemas.microsoft.com/office/powerpoint/2010/main" val="3378232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Forgetting</a:t>
            </a:r>
          </a:p>
        </p:txBody>
      </p:sp>
      <p:sp>
        <p:nvSpPr>
          <p:cNvPr id="3" name="Content Placeholder 2"/>
          <p:cNvSpPr>
            <a:spLocks noGrp="1"/>
          </p:cNvSpPr>
          <p:nvPr>
            <p:ph idx="1"/>
          </p:nvPr>
        </p:nvSpPr>
        <p:spPr/>
        <p:txBody>
          <a:bodyPr/>
          <a:lstStyle/>
          <a:p>
            <a:r>
              <a:rPr lang="en-US" sz="2400" dirty="0">
                <a:latin typeface="Gill Sans MT" panose="020B0502020104020203" pitchFamily="34" charset="0"/>
              </a:rPr>
              <a:t>Loss or failure to recall information stored in human memory</a:t>
            </a:r>
          </a:p>
          <a:p>
            <a:endParaRPr lang="en-US" dirty="0"/>
          </a:p>
        </p:txBody>
      </p:sp>
      <p:pic>
        <p:nvPicPr>
          <p:cNvPr id="4" name="Picture 3"/>
          <p:cNvPicPr>
            <a:picLocks noChangeAspect="1"/>
          </p:cNvPicPr>
          <p:nvPr/>
        </p:nvPicPr>
        <p:blipFill>
          <a:blip r:embed="rId2"/>
          <a:stretch>
            <a:fillRect/>
          </a:stretch>
        </p:blipFill>
        <p:spPr>
          <a:xfrm>
            <a:off x="1351128" y="2505928"/>
            <a:ext cx="9949218" cy="4248150"/>
          </a:xfrm>
          <a:prstGeom prst="rect">
            <a:avLst/>
          </a:prstGeom>
          <a:ln>
            <a:noFill/>
          </a:ln>
          <a:effectLst>
            <a:softEdge rad="112500"/>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spc="-5" dirty="0">
                <a:latin typeface="Arial" panose="020B0604020202020204"/>
                <a:cs typeface="Arial" panose="020B0604020202020204"/>
              </a:rPr>
              <a:t>Forgetting Is </a:t>
            </a:r>
            <a:r>
              <a:rPr lang="en-US" sz="4400" b="1" dirty="0">
                <a:latin typeface="Arial" panose="020B0604020202020204"/>
                <a:cs typeface="Arial" panose="020B0604020202020204"/>
              </a:rPr>
              <a:t>a </a:t>
            </a:r>
            <a:r>
              <a:rPr lang="en-US" sz="4400" b="1" spc="-5" dirty="0">
                <a:latin typeface="Arial" panose="020B0604020202020204"/>
                <a:cs typeface="Arial" panose="020B0604020202020204"/>
              </a:rPr>
              <a:t>Process,</a:t>
            </a:r>
            <a:r>
              <a:rPr lang="en-US" sz="4400" b="1" spc="-35" dirty="0">
                <a:latin typeface="Arial" panose="020B0604020202020204"/>
                <a:cs typeface="Arial" panose="020B0604020202020204"/>
              </a:rPr>
              <a:t> </a:t>
            </a:r>
            <a:r>
              <a:rPr lang="en-US" sz="4400" b="1" spc="-70" dirty="0">
                <a:latin typeface="Arial" panose="020B0604020202020204"/>
                <a:cs typeface="Arial" panose="020B0604020202020204"/>
              </a:rPr>
              <a:t>Too!</a:t>
            </a:r>
            <a:endParaRPr lang="en-US" dirty="0"/>
          </a:p>
        </p:txBody>
      </p:sp>
      <p:sp>
        <p:nvSpPr>
          <p:cNvPr id="3" name="Content Placeholder 2"/>
          <p:cNvSpPr>
            <a:spLocks noGrp="1"/>
          </p:cNvSpPr>
          <p:nvPr>
            <p:ph idx="1"/>
          </p:nvPr>
        </p:nvSpPr>
        <p:spPr>
          <a:xfrm>
            <a:off x="1103312" y="2052918"/>
            <a:ext cx="5952581" cy="4195481"/>
          </a:xfrm>
        </p:spPr>
        <p:txBody>
          <a:bodyPr/>
          <a:lstStyle/>
          <a:p>
            <a:pPr marL="12700" algn="just">
              <a:lnSpc>
                <a:spcPts val="2970"/>
              </a:lnSpc>
              <a:spcBef>
                <a:spcPts val="100"/>
              </a:spcBef>
            </a:pPr>
            <a:r>
              <a:rPr lang="en-US" sz="2400" b="1" spc="-5" dirty="0">
                <a:latin typeface="Gill Sans MT" panose="020B0502020104020203" pitchFamily="34" charset="0"/>
                <a:cs typeface="Arial" panose="020B0604020202020204"/>
              </a:rPr>
              <a:t>Proactive interference:</a:t>
            </a:r>
            <a:endParaRPr lang="en-US" sz="2400" b="1" dirty="0">
              <a:latin typeface="Gill Sans MT" panose="020B0502020104020203" pitchFamily="34" charset="0"/>
              <a:cs typeface="Arial" panose="020B0604020202020204"/>
            </a:endParaRPr>
          </a:p>
          <a:p>
            <a:pPr marL="241300" algn="just">
              <a:lnSpc>
                <a:spcPts val="2420"/>
              </a:lnSpc>
            </a:pPr>
            <a:r>
              <a:rPr lang="en-US" sz="2400" spc="-5" dirty="0">
                <a:latin typeface="Gill Sans MT" panose="020B0502020104020203" pitchFamily="34" charset="0"/>
                <a:cs typeface="Arial" panose="020B0604020202020204"/>
              </a:rPr>
              <a:t>Old information interferes with recall of new</a:t>
            </a:r>
            <a:r>
              <a:rPr lang="en-US" sz="2400" spc="35" dirty="0">
                <a:latin typeface="Gill Sans MT" panose="020B0502020104020203" pitchFamily="34" charset="0"/>
                <a:cs typeface="Arial" panose="020B0604020202020204"/>
              </a:rPr>
              <a:t> </a:t>
            </a:r>
            <a:r>
              <a:rPr lang="en-US" sz="2400" spc="-5" dirty="0">
                <a:latin typeface="Gill Sans MT" panose="020B0502020104020203" pitchFamily="34" charset="0"/>
                <a:cs typeface="Arial" panose="020B0604020202020204"/>
              </a:rPr>
              <a:t>information</a:t>
            </a:r>
            <a:endParaRPr lang="en-US" sz="2400" dirty="0">
              <a:latin typeface="Gill Sans MT" panose="020B0502020104020203" pitchFamily="34" charset="0"/>
              <a:cs typeface="Arial" panose="020B0604020202020204"/>
            </a:endParaRPr>
          </a:p>
          <a:p>
            <a:pPr marL="241300" algn="just">
              <a:lnSpc>
                <a:spcPts val="2570"/>
              </a:lnSpc>
            </a:pPr>
            <a:r>
              <a:rPr lang="en-US" sz="2400" spc="-5" dirty="0">
                <a:latin typeface="Gill Sans MT" panose="020B0502020104020203" pitchFamily="34" charset="0"/>
                <a:cs typeface="Arial" panose="020B0604020202020204"/>
              </a:rPr>
              <a:t>i.e. Call new friend with the old </a:t>
            </a:r>
            <a:r>
              <a:rPr lang="en-US" sz="2400" spc="-15" dirty="0">
                <a:latin typeface="Gill Sans MT" panose="020B0502020104020203" pitchFamily="34" charset="0"/>
                <a:cs typeface="Arial" panose="020B0604020202020204"/>
              </a:rPr>
              <a:t>friend’s</a:t>
            </a:r>
            <a:r>
              <a:rPr lang="en-US" sz="2400" spc="5" dirty="0">
                <a:latin typeface="Gill Sans MT" panose="020B0502020104020203" pitchFamily="34" charset="0"/>
                <a:cs typeface="Arial" panose="020B0604020202020204"/>
              </a:rPr>
              <a:t> </a:t>
            </a:r>
            <a:r>
              <a:rPr lang="en-US" sz="2400" spc="-5" dirty="0">
                <a:latin typeface="Gill Sans MT" panose="020B0502020104020203" pitchFamily="34" charset="0"/>
                <a:cs typeface="Arial" panose="020B0604020202020204"/>
              </a:rPr>
              <a:t>name</a:t>
            </a:r>
            <a:endParaRPr lang="en-US" sz="2400" dirty="0">
              <a:latin typeface="Gill Sans MT" panose="020B0502020104020203" pitchFamily="34" charset="0"/>
              <a:cs typeface="Arial" panose="020B0604020202020204"/>
            </a:endParaRPr>
          </a:p>
          <a:p>
            <a:pPr marL="12700" algn="just">
              <a:lnSpc>
                <a:spcPts val="3020"/>
              </a:lnSpc>
              <a:spcBef>
                <a:spcPts val="1040"/>
              </a:spcBef>
            </a:pPr>
            <a:r>
              <a:rPr lang="en-US" sz="2400" b="1" spc="-5" dirty="0">
                <a:latin typeface="Gill Sans MT" panose="020B0502020104020203" pitchFamily="34" charset="0"/>
                <a:cs typeface="Arial" panose="020B0604020202020204"/>
              </a:rPr>
              <a:t>Retroactive interference:</a:t>
            </a:r>
            <a:endParaRPr lang="en-US" sz="2400" b="1" dirty="0">
              <a:latin typeface="Gill Sans MT" panose="020B0502020104020203" pitchFamily="34" charset="0"/>
              <a:cs typeface="Arial" panose="020B0604020202020204"/>
            </a:endParaRPr>
          </a:p>
          <a:p>
            <a:pPr marL="241300" algn="just">
              <a:lnSpc>
                <a:spcPts val="2470"/>
              </a:lnSpc>
            </a:pPr>
            <a:r>
              <a:rPr lang="en-US" sz="2400" spc="-5" dirty="0">
                <a:latin typeface="Gill Sans MT" panose="020B0502020104020203" pitchFamily="34" charset="0"/>
                <a:cs typeface="Arial" panose="020B0604020202020204"/>
              </a:rPr>
              <a:t>new information interferes with recall of old</a:t>
            </a:r>
            <a:r>
              <a:rPr lang="en-US" sz="2400" spc="35" dirty="0">
                <a:latin typeface="Gill Sans MT" panose="020B0502020104020203" pitchFamily="34" charset="0"/>
                <a:cs typeface="Arial" panose="020B0604020202020204"/>
              </a:rPr>
              <a:t> </a:t>
            </a:r>
            <a:r>
              <a:rPr lang="en-US" sz="2400" spc="-5" dirty="0">
                <a:latin typeface="Gill Sans MT" panose="020B0502020104020203" pitchFamily="34" charset="0"/>
                <a:cs typeface="Arial" panose="020B0604020202020204"/>
              </a:rPr>
              <a:t>information</a:t>
            </a:r>
            <a:endParaRPr lang="en-US" sz="2400" dirty="0">
              <a:latin typeface="Gill Sans MT" panose="020B0502020104020203" pitchFamily="34" charset="0"/>
              <a:cs typeface="Arial" panose="020B0604020202020204"/>
            </a:endParaRPr>
          </a:p>
          <a:p>
            <a:pPr marL="241300" algn="just">
              <a:lnSpc>
                <a:spcPts val="2570"/>
              </a:lnSpc>
            </a:pPr>
            <a:r>
              <a:rPr lang="en-US" sz="2400" spc="-5" dirty="0">
                <a:latin typeface="Gill Sans MT" panose="020B0502020104020203" pitchFamily="34" charset="0"/>
                <a:cs typeface="Arial" panose="020B0604020202020204"/>
              </a:rPr>
              <a:t>i.e. Forgetting old </a:t>
            </a:r>
            <a:r>
              <a:rPr lang="en-US" sz="2400" dirty="0">
                <a:latin typeface="Gill Sans MT" panose="020B0502020104020203" pitchFamily="34" charset="0"/>
                <a:cs typeface="Arial" panose="020B0604020202020204"/>
              </a:rPr>
              <a:t>car </a:t>
            </a:r>
            <a:r>
              <a:rPr lang="en-US" sz="2400" spc="-5" dirty="0">
                <a:latin typeface="Gill Sans MT" panose="020B0502020104020203" pitchFamily="34" charset="0"/>
                <a:cs typeface="Arial" panose="020B0604020202020204"/>
              </a:rPr>
              <a:t>number </a:t>
            </a:r>
            <a:r>
              <a:rPr lang="en-US" sz="2400" dirty="0">
                <a:latin typeface="Gill Sans MT" panose="020B0502020104020203" pitchFamily="34" charset="0"/>
                <a:cs typeface="Arial" panose="020B0604020202020204"/>
              </a:rPr>
              <a:t>as </a:t>
            </a:r>
            <a:r>
              <a:rPr lang="en-US" sz="2400" spc="-5" dirty="0">
                <a:latin typeface="Gill Sans MT" panose="020B0502020104020203" pitchFamily="34" charset="0"/>
                <a:cs typeface="Arial" panose="020B0604020202020204"/>
              </a:rPr>
              <a:t>soon </a:t>
            </a:r>
            <a:r>
              <a:rPr lang="en-US" sz="2400" dirty="0">
                <a:latin typeface="Gill Sans MT" panose="020B0502020104020203" pitchFamily="34" charset="0"/>
                <a:cs typeface="Arial" panose="020B0604020202020204"/>
              </a:rPr>
              <a:t>as </a:t>
            </a:r>
            <a:r>
              <a:rPr lang="en-US" sz="2400" spc="-5" dirty="0">
                <a:latin typeface="Gill Sans MT" panose="020B0502020104020203" pitchFamily="34" charset="0"/>
                <a:cs typeface="Arial" panose="020B0604020202020204"/>
              </a:rPr>
              <a:t>you get new </a:t>
            </a:r>
            <a:r>
              <a:rPr lang="en-US" sz="2400" dirty="0">
                <a:latin typeface="Gill Sans MT" panose="020B0502020104020203" pitchFamily="34" charset="0"/>
                <a:cs typeface="Arial" panose="020B0604020202020204"/>
              </a:rPr>
              <a:t>car</a:t>
            </a:r>
          </a:p>
          <a:p>
            <a:endParaRPr lang="en-US" dirty="0"/>
          </a:p>
        </p:txBody>
      </p:sp>
      <p:pic>
        <p:nvPicPr>
          <p:cNvPr id="4" name="Content Placeholder 3"/>
          <p:cNvPicPr>
            <a:picLocks noChangeAspect="1"/>
          </p:cNvPicPr>
          <p:nvPr/>
        </p:nvPicPr>
        <p:blipFill rotWithShape="1">
          <a:blip r:embed="rId2"/>
          <a:srcRect l="14386" t="6204" r="11785" b="48550"/>
          <a:stretch/>
        </p:blipFill>
        <p:spPr>
          <a:xfrm>
            <a:off x="7233315" y="4380932"/>
            <a:ext cx="4831306" cy="2210937"/>
          </a:xfrm>
          <a:prstGeom prst="rect">
            <a:avLst/>
          </a:prstGeom>
        </p:spPr>
      </p:pic>
      <p:pic>
        <p:nvPicPr>
          <p:cNvPr id="6" name="Content Placeholder 3"/>
          <p:cNvPicPr>
            <a:picLocks noChangeAspect="1"/>
          </p:cNvPicPr>
          <p:nvPr/>
        </p:nvPicPr>
        <p:blipFill rotWithShape="1">
          <a:blip r:embed="rId2"/>
          <a:srcRect l="14386" t="50565" r="11785" b="2746"/>
          <a:stretch/>
        </p:blipFill>
        <p:spPr>
          <a:xfrm>
            <a:off x="7233315" y="1746913"/>
            <a:ext cx="4831306" cy="2281452"/>
          </a:xfrm>
          <a:prstGeom prst="rect">
            <a:avLst/>
          </a:prstGeom>
        </p:spPr>
      </p:pic>
    </p:spTree>
    <p:extLst>
      <p:ext uri="{BB962C8B-B14F-4D97-AF65-F5344CB8AC3E}">
        <p14:creationId xmlns:p14="http://schemas.microsoft.com/office/powerpoint/2010/main" val="3792475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p:cNvSpPr txBox="1">
            <a:spLocks noGrp="1"/>
          </p:cNvSpPr>
          <p:nvPr>
            <p:ph type="title"/>
          </p:nvPr>
        </p:nvSpPr>
        <p:spPr>
          <a:xfrm>
            <a:off x="646111" y="452718"/>
            <a:ext cx="9404723"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cs typeface="Arial" panose="020B0604020202020204"/>
              </a:rPr>
              <a:t>Cont. </a:t>
            </a:r>
            <a:endParaRPr sz="4400" b="1" dirty="0">
              <a:cs typeface="Arial" panose="020B0604020202020204"/>
            </a:endParaRPr>
          </a:p>
        </p:txBody>
      </p:sp>
      <p:sp>
        <p:nvSpPr>
          <p:cNvPr id="6" name="object 6"/>
          <p:cNvSpPr txBox="1"/>
          <p:nvPr/>
        </p:nvSpPr>
        <p:spPr>
          <a:xfrm>
            <a:off x="838200" y="1690688"/>
            <a:ext cx="10683389" cy="3215624"/>
          </a:xfrm>
          <a:prstGeom prst="rect">
            <a:avLst/>
          </a:prstGeom>
        </p:spPr>
        <p:txBody>
          <a:bodyPr vert="horz" wrap="square" lIns="0" tIns="12700" rIns="0" bIns="0" rtlCol="0">
            <a:spAutoFit/>
          </a:bodyPr>
          <a:lstStyle/>
          <a:p>
            <a:pPr marL="12700" algn="just">
              <a:lnSpc>
                <a:spcPts val="2970"/>
              </a:lnSpc>
              <a:spcBef>
                <a:spcPts val="100"/>
              </a:spcBef>
            </a:pPr>
            <a:endParaRPr sz="2400" dirty="0">
              <a:latin typeface="Gill Sans MT" panose="020B0502020104020203" pitchFamily="34" charset="0"/>
              <a:cs typeface="Arial" panose="020B0604020202020204"/>
            </a:endParaRPr>
          </a:p>
          <a:p>
            <a:pPr marL="12700" algn="just">
              <a:lnSpc>
                <a:spcPts val="3020"/>
              </a:lnSpc>
              <a:spcBef>
                <a:spcPts val="1040"/>
              </a:spcBef>
            </a:pPr>
            <a:r>
              <a:rPr sz="2400" b="1" dirty="0">
                <a:latin typeface="Gill Sans MT" panose="020B0502020104020203" pitchFamily="34" charset="0"/>
                <a:cs typeface="Arial" panose="020B0604020202020204"/>
              </a:rPr>
              <a:t>Decay</a:t>
            </a:r>
            <a:r>
              <a:rPr sz="2400" b="1" spc="-5" dirty="0">
                <a:latin typeface="Gill Sans MT" panose="020B0502020104020203" pitchFamily="34" charset="0"/>
                <a:cs typeface="Arial" panose="020B0604020202020204"/>
              </a:rPr>
              <a:t> theory</a:t>
            </a:r>
            <a:r>
              <a:rPr lang="en-US" sz="2400" b="1" spc="-5" dirty="0">
                <a:latin typeface="Gill Sans MT" panose="020B0502020104020203" pitchFamily="34" charset="0"/>
                <a:cs typeface="Arial" panose="020B0604020202020204"/>
              </a:rPr>
              <a:t> (Fading theory)</a:t>
            </a:r>
            <a:r>
              <a:rPr sz="2400" b="1" spc="-5" dirty="0">
                <a:latin typeface="Gill Sans MT" panose="020B0502020104020203" pitchFamily="34" charset="0"/>
                <a:cs typeface="Arial" panose="020B0604020202020204"/>
              </a:rPr>
              <a:t>:</a:t>
            </a:r>
            <a:endParaRPr sz="2400" b="1" dirty="0">
              <a:latin typeface="Gill Sans MT" panose="020B0502020104020203" pitchFamily="34" charset="0"/>
              <a:cs typeface="Arial" panose="020B0604020202020204"/>
            </a:endParaRPr>
          </a:p>
          <a:p>
            <a:pPr marL="241300" algn="just">
              <a:lnSpc>
                <a:spcPts val="2540"/>
              </a:lnSpc>
            </a:pPr>
            <a:r>
              <a:rPr sz="2400" spc="-5" dirty="0">
                <a:latin typeface="Gill Sans MT" panose="020B0502020104020203" pitchFamily="34" charset="0"/>
                <a:cs typeface="Arial" panose="020B0604020202020204"/>
              </a:rPr>
              <a:t>memory </a:t>
            </a:r>
            <a:r>
              <a:rPr sz="2400" dirty="0">
                <a:latin typeface="Gill Sans MT" panose="020B0502020104020203" pitchFamily="34" charset="0"/>
                <a:cs typeface="Arial" panose="020B0604020202020204"/>
              </a:rPr>
              <a:t>trace </a:t>
            </a:r>
            <a:r>
              <a:rPr sz="2400" spc="-5" dirty="0">
                <a:latin typeface="Gill Sans MT" panose="020B0502020104020203" pitchFamily="34" charset="0"/>
                <a:cs typeface="Arial" panose="020B0604020202020204"/>
              </a:rPr>
              <a:t>fades with</a:t>
            </a:r>
            <a:r>
              <a:rPr sz="2400" dirty="0">
                <a:latin typeface="Gill Sans MT" panose="020B0502020104020203" pitchFamily="34" charset="0"/>
                <a:cs typeface="Arial" panose="020B0604020202020204"/>
              </a:rPr>
              <a:t> </a:t>
            </a:r>
            <a:r>
              <a:rPr sz="2400" spc="-5" dirty="0">
                <a:latin typeface="Gill Sans MT" panose="020B0502020104020203" pitchFamily="34" charset="0"/>
                <a:cs typeface="Arial" panose="020B0604020202020204"/>
              </a:rPr>
              <a:t>time</a:t>
            </a:r>
            <a:endParaRPr sz="2400" dirty="0">
              <a:latin typeface="Gill Sans MT" panose="020B0502020104020203" pitchFamily="34" charset="0"/>
              <a:cs typeface="Arial" panose="020B0604020202020204"/>
            </a:endParaRPr>
          </a:p>
          <a:p>
            <a:pPr marL="12700" algn="just">
              <a:lnSpc>
                <a:spcPts val="3020"/>
              </a:lnSpc>
              <a:spcBef>
                <a:spcPts val="1040"/>
              </a:spcBef>
            </a:pPr>
            <a:r>
              <a:rPr sz="2400" b="1" spc="-5" dirty="0">
                <a:latin typeface="Gill Sans MT" panose="020B0502020104020203" pitchFamily="34" charset="0"/>
                <a:cs typeface="Arial" panose="020B0604020202020204"/>
              </a:rPr>
              <a:t>Motivated</a:t>
            </a:r>
            <a:r>
              <a:rPr sz="2400" b="1" spc="-10" dirty="0">
                <a:latin typeface="Gill Sans MT" panose="020B0502020104020203" pitchFamily="34" charset="0"/>
                <a:cs typeface="Arial" panose="020B0604020202020204"/>
              </a:rPr>
              <a:t> </a:t>
            </a:r>
            <a:r>
              <a:rPr sz="2400" b="1" spc="-5" dirty="0">
                <a:latin typeface="Gill Sans MT" panose="020B0502020104020203" pitchFamily="34" charset="0"/>
                <a:cs typeface="Arial" panose="020B0604020202020204"/>
              </a:rPr>
              <a:t>forgetting:</a:t>
            </a:r>
            <a:endParaRPr sz="2400" b="1" dirty="0">
              <a:latin typeface="Gill Sans MT" panose="020B0502020104020203" pitchFamily="34" charset="0"/>
              <a:cs typeface="Arial" panose="020B0604020202020204"/>
            </a:endParaRPr>
          </a:p>
          <a:p>
            <a:pPr marL="469900" marR="5080" indent="-228600" algn="just">
              <a:lnSpc>
                <a:spcPct val="72000"/>
              </a:lnSpc>
              <a:spcBef>
                <a:spcPts val="640"/>
              </a:spcBef>
            </a:pPr>
            <a:r>
              <a:rPr lang="en-US" sz="2400" spc="-5" dirty="0">
                <a:latin typeface="Gill Sans MT" panose="020B0502020104020203" pitchFamily="34" charset="0"/>
                <a:cs typeface="Arial" panose="020B0604020202020204"/>
              </a:rPr>
              <a:t>I</a:t>
            </a:r>
            <a:r>
              <a:rPr sz="2400" spc="-5" dirty="0">
                <a:latin typeface="Gill Sans MT" panose="020B0502020104020203" pitchFamily="34" charset="0"/>
                <a:cs typeface="Arial" panose="020B0604020202020204"/>
              </a:rPr>
              <a:t>nvolves the loss of painful memories (protective memory</a:t>
            </a:r>
            <a:r>
              <a:rPr lang="en-US" sz="2400" spc="-5" dirty="0">
                <a:latin typeface="Gill Sans MT" panose="020B0502020104020203" pitchFamily="34" charset="0"/>
                <a:cs typeface="Arial" panose="020B0604020202020204"/>
              </a:rPr>
              <a:t> </a:t>
            </a:r>
            <a:r>
              <a:rPr sz="2400" spc="-5" dirty="0">
                <a:latin typeface="Gill Sans MT" panose="020B0502020104020203" pitchFamily="34" charset="0"/>
                <a:cs typeface="Arial" panose="020B0604020202020204"/>
              </a:rPr>
              <a:t>loss)</a:t>
            </a:r>
            <a:endParaRPr sz="2400" dirty="0">
              <a:latin typeface="Gill Sans MT" panose="020B0502020104020203" pitchFamily="34" charset="0"/>
              <a:cs typeface="Arial" panose="020B0604020202020204"/>
            </a:endParaRPr>
          </a:p>
          <a:p>
            <a:pPr marL="12700" algn="just">
              <a:lnSpc>
                <a:spcPts val="3020"/>
              </a:lnSpc>
              <a:spcBef>
                <a:spcPts val="1040"/>
              </a:spcBef>
            </a:pPr>
            <a:r>
              <a:rPr sz="2400" b="1" spc="-5" dirty="0">
                <a:latin typeface="Gill Sans MT" panose="020B0502020104020203" pitchFamily="34" charset="0"/>
                <a:cs typeface="Arial" panose="020B0604020202020204"/>
              </a:rPr>
              <a:t>Retrieval</a:t>
            </a:r>
            <a:r>
              <a:rPr sz="2400" b="1" spc="-10" dirty="0">
                <a:latin typeface="Gill Sans MT" panose="020B0502020104020203" pitchFamily="34" charset="0"/>
                <a:cs typeface="Arial" panose="020B0604020202020204"/>
              </a:rPr>
              <a:t> </a:t>
            </a:r>
            <a:r>
              <a:rPr sz="2400" b="1" spc="-5" dirty="0">
                <a:latin typeface="Gill Sans MT" panose="020B0502020104020203" pitchFamily="34" charset="0"/>
                <a:cs typeface="Arial" panose="020B0604020202020204"/>
              </a:rPr>
              <a:t>failure:</a:t>
            </a:r>
            <a:endParaRPr sz="2400" b="1" dirty="0">
              <a:latin typeface="Gill Sans MT" panose="020B0502020104020203" pitchFamily="34" charset="0"/>
              <a:cs typeface="Arial" panose="020B0604020202020204"/>
            </a:endParaRPr>
          </a:p>
          <a:p>
            <a:pPr marL="469900" marR="120650" indent="-228600" algn="just">
              <a:lnSpc>
                <a:spcPct val="72000"/>
              </a:lnSpc>
              <a:spcBef>
                <a:spcPts val="635"/>
              </a:spcBef>
            </a:pPr>
            <a:r>
              <a:rPr lang="en-US" sz="2400" spc="-5" dirty="0">
                <a:latin typeface="Gill Sans MT" panose="020B0502020104020203" pitchFamily="34" charset="0"/>
                <a:cs typeface="Arial" panose="020B0604020202020204"/>
              </a:rPr>
              <a:t>T</a:t>
            </a:r>
            <a:r>
              <a:rPr sz="2400" spc="-5" dirty="0">
                <a:latin typeface="Gill Sans MT" panose="020B0502020104020203" pitchFamily="34" charset="0"/>
                <a:cs typeface="Arial" panose="020B0604020202020204"/>
              </a:rPr>
              <a:t>he information is still within </a:t>
            </a:r>
            <a:r>
              <a:rPr sz="2400" spc="-45" dirty="0">
                <a:latin typeface="Gill Sans MT" panose="020B0502020104020203" pitchFamily="34" charset="0"/>
                <a:cs typeface="Arial" panose="020B0604020202020204"/>
              </a:rPr>
              <a:t>LTM, </a:t>
            </a:r>
            <a:r>
              <a:rPr sz="2400" spc="-5" dirty="0">
                <a:latin typeface="Gill Sans MT" panose="020B0502020104020203" pitchFamily="34" charset="0"/>
                <a:cs typeface="Arial" panose="020B0604020202020204"/>
              </a:rPr>
              <a:t>but cannot be recalled</a:t>
            </a:r>
            <a:r>
              <a:rPr lang="en-US" sz="2400" spc="-5" dirty="0">
                <a:latin typeface="Gill Sans MT" panose="020B0502020104020203" pitchFamily="34" charset="0"/>
                <a:cs typeface="Arial" panose="020B0604020202020204"/>
              </a:rPr>
              <a:t> </a:t>
            </a:r>
            <a:r>
              <a:rPr sz="2400" spc="-5" dirty="0">
                <a:latin typeface="Gill Sans MT" panose="020B0502020104020203" pitchFamily="34" charset="0"/>
                <a:cs typeface="Arial" panose="020B0604020202020204"/>
              </a:rPr>
              <a:t>because the retrieval cue is</a:t>
            </a:r>
            <a:r>
              <a:rPr sz="2400" spc="15" dirty="0">
                <a:latin typeface="Gill Sans MT" panose="020B0502020104020203" pitchFamily="34" charset="0"/>
                <a:cs typeface="Arial" panose="020B0604020202020204"/>
              </a:rPr>
              <a:t> </a:t>
            </a:r>
            <a:r>
              <a:rPr sz="2400" spc="-5" dirty="0">
                <a:latin typeface="Gill Sans MT" panose="020B0502020104020203" pitchFamily="34" charset="0"/>
                <a:cs typeface="Arial" panose="020B0604020202020204"/>
              </a:rPr>
              <a:t>absent</a:t>
            </a:r>
            <a:endParaRPr sz="2400" dirty="0">
              <a:latin typeface="Gill Sans MT" panose="020B0502020104020203" pitchFamily="34" charset="0"/>
              <a:cs typeface="Arial" panose="020B060402020202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Other reasons for forgetfulness </a:t>
            </a:r>
          </a:p>
        </p:txBody>
      </p:sp>
      <p:sp>
        <p:nvSpPr>
          <p:cNvPr id="3" name="Content Placeholder 2"/>
          <p:cNvSpPr>
            <a:spLocks noGrp="1"/>
          </p:cNvSpPr>
          <p:nvPr>
            <p:ph idx="1"/>
          </p:nvPr>
        </p:nvSpPr>
        <p:spPr/>
        <p:txBody>
          <a:bodyPr>
            <a:normAutofit/>
          </a:bodyPr>
          <a:lstStyle/>
          <a:p>
            <a:r>
              <a:rPr lang="en-US" sz="2400" dirty="0">
                <a:latin typeface="Gill Sans MT" panose="020B0502020104020203" pitchFamily="34" charset="0"/>
              </a:rPr>
              <a:t>Alcohol</a:t>
            </a:r>
          </a:p>
          <a:p>
            <a:r>
              <a:rPr lang="en-US" sz="2400" dirty="0">
                <a:latin typeface="Gill Sans MT" panose="020B0502020104020203" pitchFamily="34" charset="0"/>
              </a:rPr>
              <a:t>Anxiety and Stress</a:t>
            </a:r>
          </a:p>
          <a:p>
            <a:r>
              <a:rPr lang="en-US" sz="2400" dirty="0">
                <a:latin typeface="Gill Sans MT" panose="020B0502020104020203" pitchFamily="34" charset="0"/>
              </a:rPr>
              <a:t> Depression</a:t>
            </a:r>
          </a:p>
          <a:p>
            <a:r>
              <a:rPr lang="en-US" sz="2400" dirty="0">
                <a:latin typeface="Gill Sans MT" panose="020B0502020104020203" pitchFamily="34" charset="0"/>
              </a:rPr>
              <a:t>Any other Mental Health Problem</a:t>
            </a:r>
          </a:p>
          <a:p>
            <a:r>
              <a:rPr lang="en-US" sz="2400" dirty="0">
                <a:latin typeface="Gill Sans MT" panose="020B0502020104020203" pitchFamily="34" charset="0"/>
              </a:rPr>
              <a:t>Physical Injury or Trauma to brain</a:t>
            </a:r>
          </a:p>
          <a:p>
            <a:r>
              <a:rPr lang="en-US" sz="2400" dirty="0">
                <a:latin typeface="Gill Sans MT" panose="020B0502020104020203" pitchFamily="34" charset="0"/>
              </a:rPr>
              <a:t>Organic Causes: Alzheimer, Dementia and Amnesia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4" name="Rectangle 3"/>
          <p:cNvSpPr/>
          <p:nvPr/>
        </p:nvSpPr>
        <p:spPr>
          <a:xfrm>
            <a:off x="582830" y="2343581"/>
            <a:ext cx="3415964" cy="3477875"/>
          </a:xfrm>
          <a:prstGeom prst="rect">
            <a:avLst/>
          </a:prstGeom>
        </p:spPr>
        <p:txBody>
          <a:bodyPr wrap="square">
            <a:spAutoFit/>
          </a:bodyPr>
          <a:lstStyle/>
          <a:p>
            <a:r>
              <a:rPr lang="en-US" sz="4400" b="1" dirty="0"/>
              <a:t>Ways </a:t>
            </a:r>
          </a:p>
          <a:p>
            <a:r>
              <a:rPr lang="en-US" sz="4400" b="1" dirty="0"/>
              <a:t>of </a:t>
            </a:r>
          </a:p>
          <a:p>
            <a:r>
              <a:rPr lang="en-US" sz="4400" b="1" dirty="0"/>
              <a:t>improving </a:t>
            </a:r>
          </a:p>
          <a:p>
            <a:r>
              <a:rPr lang="en-US" sz="4400" b="1" dirty="0"/>
              <a:t>your Memory</a:t>
            </a:r>
            <a:endParaRPr lang="en-US" sz="4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9737" y="517207"/>
            <a:ext cx="6228080" cy="574040"/>
          </a:xfrm>
          <a:prstGeom prst="rect">
            <a:avLst/>
          </a:prstGeom>
        </p:spPr>
        <p:txBody>
          <a:bodyPr vert="horz" wrap="square" lIns="0" tIns="12700" rIns="0" bIns="0" rtlCol="0" anchor="ctr">
            <a:spAutoFit/>
          </a:bodyPr>
          <a:lstStyle/>
          <a:p>
            <a:pPr marL="38100">
              <a:lnSpc>
                <a:spcPct val="100000"/>
              </a:lnSpc>
              <a:spcBef>
                <a:spcPts val="100"/>
              </a:spcBef>
            </a:pPr>
            <a:r>
              <a:rPr sz="5400" b="1" spc="-345" baseline="36000" dirty="0">
                <a:solidFill>
                  <a:srgbClr val="B870B8"/>
                </a:solidFill>
                <a:latin typeface="Arial" panose="020B0604020202020204"/>
                <a:cs typeface="Arial" panose="020B0604020202020204"/>
              </a:rPr>
              <a:t> </a:t>
            </a:r>
            <a:r>
              <a:rPr sz="3600" spc="145" dirty="0">
                <a:solidFill>
                  <a:srgbClr val="663366"/>
                </a:solidFill>
                <a:latin typeface="Trebuchet MS" panose="020B0603020202020204"/>
                <a:cs typeface="Trebuchet MS" panose="020B0603020202020204"/>
              </a:rPr>
              <a:t>Ways</a:t>
            </a:r>
            <a:r>
              <a:rPr sz="3600" spc="-195" dirty="0">
                <a:solidFill>
                  <a:srgbClr val="663366"/>
                </a:solidFill>
                <a:latin typeface="Trebuchet MS" panose="020B0603020202020204"/>
                <a:cs typeface="Trebuchet MS" panose="020B0603020202020204"/>
              </a:rPr>
              <a:t> </a:t>
            </a:r>
            <a:r>
              <a:rPr sz="3600" spc="-80" dirty="0">
                <a:solidFill>
                  <a:srgbClr val="663366"/>
                </a:solidFill>
                <a:latin typeface="Trebuchet MS" panose="020B0603020202020204"/>
                <a:cs typeface="Trebuchet MS" panose="020B0603020202020204"/>
              </a:rPr>
              <a:t>of</a:t>
            </a:r>
            <a:r>
              <a:rPr sz="3600" spc="-195" dirty="0">
                <a:solidFill>
                  <a:srgbClr val="663366"/>
                </a:solidFill>
                <a:latin typeface="Trebuchet MS" panose="020B0603020202020204"/>
                <a:cs typeface="Trebuchet MS" panose="020B0603020202020204"/>
              </a:rPr>
              <a:t> </a:t>
            </a:r>
            <a:r>
              <a:rPr sz="3600" spc="120" dirty="0">
                <a:solidFill>
                  <a:srgbClr val="663366"/>
                </a:solidFill>
                <a:latin typeface="Trebuchet MS" panose="020B0603020202020204"/>
                <a:cs typeface="Trebuchet MS" panose="020B0603020202020204"/>
              </a:rPr>
              <a:t>improving</a:t>
            </a:r>
            <a:r>
              <a:rPr sz="3600" spc="-190" dirty="0">
                <a:solidFill>
                  <a:srgbClr val="663366"/>
                </a:solidFill>
                <a:latin typeface="Trebuchet MS" panose="020B0603020202020204"/>
                <a:cs typeface="Trebuchet MS" panose="020B0603020202020204"/>
              </a:rPr>
              <a:t> </a:t>
            </a:r>
            <a:r>
              <a:rPr sz="3600" spc="140" dirty="0">
                <a:solidFill>
                  <a:srgbClr val="663366"/>
                </a:solidFill>
                <a:latin typeface="Trebuchet MS" panose="020B0603020202020204"/>
                <a:cs typeface="Trebuchet MS" panose="020B0603020202020204"/>
              </a:rPr>
              <a:t>memory</a:t>
            </a:r>
            <a:endParaRPr sz="3600" dirty="0">
              <a:latin typeface="Trebuchet MS" panose="020B0603020202020204"/>
              <a:cs typeface="Trebuchet MS" panose="020B0603020202020204"/>
            </a:endParaRPr>
          </a:p>
        </p:txBody>
      </p:sp>
      <p:sp>
        <p:nvSpPr>
          <p:cNvPr id="4" name="object 4"/>
          <p:cNvSpPr txBox="1"/>
          <p:nvPr/>
        </p:nvSpPr>
        <p:spPr>
          <a:xfrm>
            <a:off x="668740" y="1948180"/>
            <a:ext cx="7083189" cy="3829253"/>
          </a:xfrm>
          <a:prstGeom prst="rect">
            <a:avLst/>
          </a:prstGeom>
        </p:spPr>
        <p:txBody>
          <a:bodyPr vert="horz" wrap="square" lIns="0" tIns="12700" rIns="0" bIns="0" rtlCol="0">
            <a:spAutoFit/>
          </a:bodyPr>
          <a:lstStyle/>
          <a:p>
            <a:pPr marL="56515" algn="just">
              <a:lnSpc>
                <a:spcPts val="2760"/>
              </a:lnSpc>
              <a:spcBef>
                <a:spcPts val="100"/>
              </a:spcBef>
            </a:pPr>
            <a:r>
              <a:rPr lang="en-US" sz="2600" b="1" spc="85" dirty="0">
                <a:latin typeface="Gill Sans MT" panose="020B0502020104020203" pitchFamily="34" charset="0"/>
                <a:cs typeface="Trebuchet MS" panose="020B0603020202020204"/>
              </a:rPr>
              <a:t>1.A</a:t>
            </a:r>
            <a:r>
              <a:rPr sz="2600" b="1" spc="85" dirty="0">
                <a:latin typeface="Gill Sans MT" panose="020B0502020104020203" pitchFamily="34" charset="0"/>
                <a:cs typeface="Trebuchet MS" panose="020B0603020202020204"/>
              </a:rPr>
              <a:t>void</a:t>
            </a:r>
            <a:r>
              <a:rPr sz="2600" b="1" spc="-135" dirty="0">
                <a:latin typeface="Gill Sans MT" panose="020B0502020104020203" pitchFamily="34" charset="0"/>
                <a:cs typeface="Trebuchet MS" panose="020B0603020202020204"/>
              </a:rPr>
              <a:t> </a:t>
            </a:r>
            <a:r>
              <a:rPr sz="2600" b="1" spc="190" dirty="0">
                <a:latin typeface="Gill Sans MT" panose="020B0502020104020203" pitchFamily="34" charset="0"/>
                <a:cs typeface="Trebuchet MS" panose="020B0603020202020204"/>
              </a:rPr>
              <a:t>cramming</a:t>
            </a:r>
            <a:r>
              <a:rPr sz="2600" b="1" spc="-135" dirty="0">
                <a:latin typeface="Gill Sans MT" panose="020B0502020104020203" pitchFamily="34" charset="0"/>
                <a:cs typeface="Trebuchet MS" panose="020B0603020202020204"/>
              </a:rPr>
              <a:t> </a:t>
            </a:r>
            <a:r>
              <a:rPr sz="2600" b="1" spc="105" dirty="0">
                <a:latin typeface="Gill Sans MT" panose="020B0502020104020203" pitchFamily="34" charset="0"/>
                <a:cs typeface="Trebuchet MS" panose="020B0603020202020204"/>
              </a:rPr>
              <a:t>by</a:t>
            </a:r>
            <a:r>
              <a:rPr sz="2600" b="1" spc="-135" dirty="0">
                <a:latin typeface="Gill Sans MT" panose="020B0502020104020203" pitchFamily="34" charset="0"/>
                <a:cs typeface="Trebuchet MS" panose="020B0603020202020204"/>
              </a:rPr>
              <a:t> </a:t>
            </a:r>
            <a:r>
              <a:rPr sz="2600" b="1" spc="110" dirty="0">
                <a:latin typeface="Gill Sans MT" panose="020B0502020104020203" pitchFamily="34" charset="0"/>
                <a:cs typeface="Trebuchet MS" panose="020B0603020202020204"/>
              </a:rPr>
              <a:t>establishing</a:t>
            </a:r>
            <a:r>
              <a:rPr sz="2600" b="1" spc="-135" dirty="0">
                <a:latin typeface="Gill Sans MT" panose="020B0502020104020203" pitchFamily="34" charset="0"/>
                <a:cs typeface="Trebuchet MS" panose="020B0603020202020204"/>
              </a:rPr>
              <a:t> </a:t>
            </a:r>
            <a:r>
              <a:rPr sz="2600" b="1" spc="110" dirty="0">
                <a:latin typeface="Gill Sans MT" panose="020B0502020104020203" pitchFamily="34" charset="0"/>
                <a:cs typeface="Trebuchet MS" panose="020B0603020202020204"/>
              </a:rPr>
              <a:t>regular</a:t>
            </a:r>
            <a:endParaRPr sz="2600" dirty="0">
              <a:latin typeface="Gill Sans MT" panose="020B0502020104020203" pitchFamily="34" charset="0"/>
              <a:cs typeface="Trebuchet MS" panose="020B0603020202020204"/>
            </a:endParaRPr>
          </a:p>
          <a:p>
            <a:pPr marL="285115" algn="just">
              <a:lnSpc>
                <a:spcPts val="2760"/>
              </a:lnSpc>
            </a:pPr>
            <a:r>
              <a:rPr sz="2600" b="1" spc="70" dirty="0">
                <a:latin typeface="Gill Sans MT" panose="020B0502020104020203" pitchFamily="34" charset="0"/>
                <a:cs typeface="Trebuchet MS" panose="020B0603020202020204"/>
              </a:rPr>
              <a:t>study</a:t>
            </a:r>
            <a:r>
              <a:rPr sz="2600" b="1" spc="-140" dirty="0">
                <a:latin typeface="Gill Sans MT" panose="020B0502020104020203" pitchFamily="34" charset="0"/>
                <a:cs typeface="Trebuchet MS" panose="020B0603020202020204"/>
              </a:rPr>
              <a:t> </a:t>
            </a:r>
            <a:r>
              <a:rPr sz="2600" b="1" spc="105" dirty="0">
                <a:latin typeface="Gill Sans MT" panose="020B0502020104020203" pitchFamily="34" charset="0"/>
                <a:cs typeface="Trebuchet MS" panose="020B0603020202020204"/>
              </a:rPr>
              <a:t>sessions.</a:t>
            </a:r>
            <a:endParaRPr sz="2600" dirty="0">
              <a:latin typeface="Gill Sans MT" panose="020B0502020104020203" pitchFamily="34" charset="0"/>
              <a:cs typeface="Trebuchet MS" panose="020B0603020202020204"/>
            </a:endParaRPr>
          </a:p>
          <a:p>
            <a:pPr algn="just">
              <a:lnSpc>
                <a:spcPct val="100000"/>
              </a:lnSpc>
            </a:pPr>
            <a:endParaRPr sz="3000" dirty="0">
              <a:latin typeface="Gill Sans MT" panose="020B0502020104020203" pitchFamily="34" charset="0"/>
              <a:cs typeface="Trebuchet MS" panose="020B0603020202020204"/>
            </a:endParaRPr>
          </a:p>
          <a:p>
            <a:pPr algn="just">
              <a:spcBef>
                <a:spcPts val="35"/>
              </a:spcBef>
            </a:pPr>
            <a:endParaRPr sz="2550" dirty="0">
              <a:latin typeface="Gill Sans MT" panose="020B0502020104020203" pitchFamily="34" charset="0"/>
              <a:cs typeface="Trebuchet MS" panose="020B0603020202020204"/>
            </a:endParaRPr>
          </a:p>
          <a:p>
            <a:pPr marL="241300" marR="5080" indent="-228600" algn="just">
              <a:lnSpc>
                <a:spcPts val="2500"/>
              </a:lnSpc>
            </a:pPr>
            <a:r>
              <a:rPr lang="en-US" sz="2600" spc="114" dirty="0">
                <a:latin typeface="Gill Sans MT" panose="020B0502020104020203" pitchFamily="34" charset="0"/>
                <a:cs typeface="Trebuchet MS" panose="020B0603020202020204"/>
              </a:rPr>
              <a:t>  </a:t>
            </a:r>
            <a:r>
              <a:rPr sz="2600" spc="114" dirty="0">
                <a:latin typeface="Gill Sans MT" panose="020B0502020104020203" pitchFamily="34" charset="0"/>
                <a:cs typeface="Trebuchet MS" panose="020B0603020202020204"/>
              </a:rPr>
              <a:t>According </a:t>
            </a:r>
            <a:r>
              <a:rPr sz="2600" spc="-80" dirty="0">
                <a:latin typeface="Gill Sans MT" panose="020B0502020104020203" pitchFamily="34" charset="0"/>
                <a:cs typeface="Trebuchet MS" panose="020B0603020202020204"/>
              </a:rPr>
              <a:t>to </a:t>
            </a:r>
            <a:r>
              <a:rPr sz="2600" spc="25" dirty="0">
                <a:latin typeface="Gill Sans MT" panose="020B0502020104020203" pitchFamily="34" charset="0"/>
                <a:cs typeface="Trebuchet MS" panose="020B0603020202020204"/>
              </a:rPr>
              <a:t>Bjork </a:t>
            </a:r>
            <a:r>
              <a:rPr sz="2600" dirty="0">
                <a:latin typeface="Gill Sans MT" panose="020B0502020104020203" pitchFamily="34" charset="0"/>
                <a:cs typeface="Trebuchet MS" panose="020B0603020202020204"/>
              </a:rPr>
              <a:t>(2001), </a:t>
            </a:r>
            <a:r>
              <a:rPr sz="2600" spc="75" dirty="0">
                <a:latin typeface="Gill Sans MT" panose="020B0502020104020203" pitchFamily="34" charset="0"/>
                <a:cs typeface="Trebuchet MS" panose="020B0603020202020204"/>
              </a:rPr>
              <a:t>studying </a:t>
            </a:r>
            <a:r>
              <a:rPr sz="2600" spc="20" dirty="0">
                <a:latin typeface="Gill Sans MT" panose="020B0502020104020203" pitchFamily="34" charset="0"/>
                <a:cs typeface="Trebuchet MS" panose="020B0603020202020204"/>
              </a:rPr>
              <a:t>materials  </a:t>
            </a:r>
            <a:r>
              <a:rPr sz="2600" spc="50" dirty="0">
                <a:latin typeface="Gill Sans MT" panose="020B0502020104020203" pitchFamily="34" charset="0"/>
                <a:cs typeface="Trebuchet MS" panose="020B0603020202020204"/>
              </a:rPr>
              <a:t>over </a:t>
            </a:r>
            <a:r>
              <a:rPr sz="2600" spc="10" dirty="0">
                <a:latin typeface="Gill Sans MT" panose="020B0502020104020203" pitchFamily="34" charset="0"/>
                <a:cs typeface="Trebuchet MS" panose="020B0603020202020204"/>
              </a:rPr>
              <a:t>a</a:t>
            </a:r>
            <a:r>
              <a:rPr lang="en-US" sz="2600" spc="10" dirty="0">
                <a:latin typeface="Gill Sans MT" panose="020B0502020104020203" pitchFamily="34" charset="0"/>
                <a:cs typeface="Trebuchet MS" panose="020B0603020202020204"/>
              </a:rPr>
              <a:t> </a:t>
            </a:r>
            <a:r>
              <a:rPr sz="2600" spc="90" dirty="0">
                <a:latin typeface="Gill Sans MT" panose="020B0502020104020203" pitchFamily="34" charset="0"/>
                <a:cs typeface="Trebuchet MS" panose="020B0603020202020204"/>
              </a:rPr>
              <a:t>number </a:t>
            </a:r>
            <a:r>
              <a:rPr sz="2600" spc="-60" dirty="0">
                <a:latin typeface="Gill Sans MT" panose="020B0502020104020203" pitchFamily="34" charset="0"/>
                <a:cs typeface="Trebuchet MS" panose="020B0603020202020204"/>
              </a:rPr>
              <a:t>of </a:t>
            </a:r>
            <a:r>
              <a:rPr sz="2600" spc="90" dirty="0">
                <a:latin typeface="Gill Sans MT" panose="020B0502020104020203" pitchFamily="34" charset="0"/>
                <a:cs typeface="Trebuchet MS" panose="020B0603020202020204"/>
              </a:rPr>
              <a:t>session's </a:t>
            </a:r>
            <a:r>
              <a:rPr sz="2600" spc="110" dirty="0">
                <a:latin typeface="Gill Sans MT" panose="020B0502020104020203" pitchFamily="34" charset="0"/>
                <a:cs typeface="Trebuchet MS" panose="020B0603020202020204"/>
              </a:rPr>
              <a:t>gives </a:t>
            </a:r>
            <a:r>
              <a:rPr sz="2600" spc="60" dirty="0">
                <a:latin typeface="Gill Sans MT" panose="020B0502020104020203" pitchFamily="34" charset="0"/>
                <a:cs typeface="Trebuchet MS" panose="020B0603020202020204"/>
              </a:rPr>
              <a:t>you </a:t>
            </a:r>
            <a:r>
              <a:rPr sz="2600" spc="-40" dirty="0">
                <a:latin typeface="Gill Sans MT" panose="020B0502020104020203" pitchFamily="34" charset="0"/>
                <a:cs typeface="Trebuchet MS" panose="020B0603020202020204"/>
              </a:rPr>
              <a:t>the </a:t>
            </a:r>
            <a:r>
              <a:rPr sz="2600" spc="-20" dirty="0">
                <a:latin typeface="Gill Sans MT" panose="020B0502020104020203" pitchFamily="34" charset="0"/>
                <a:cs typeface="Trebuchet MS" panose="020B0603020202020204"/>
              </a:rPr>
              <a:t>time  </a:t>
            </a:r>
            <a:r>
              <a:rPr sz="2600" spc="60" dirty="0">
                <a:latin typeface="Gill Sans MT" panose="020B0502020104020203" pitchFamily="34" charset="0"/>
                <a:cs typeface="Trebuchet MS" panose="020B0603020202020204"/>
              </a:rPr>
              <a:t>you </a:t>
            </a:r>
            <a:r>
              <a:rPr sz="2600" spc="90" dirty="0">
                <a:latin typeface="Gill Sans MT" panose="020B0502020104020203" pitchFamily="34" charset="0"/>
                <a:cs typeface="Trebuchet MS" panose="020B0603020202020204"/>
              </a:rPr>
              <a:t>need </a:t>
            </a:r>
            <a:r>
              <a:rPr sz="2600" spc="-80" dirty="0">
                <a:latin typeface="Gill Sans MT" panose="020B0502020104020203" pitchFamily="34" charset="0"/>
                <a:cs typeface="Trebuchet MS" panose="020B0603020202020204"/>
              </a:rPr>
              <a:t>to </a:t>
            </a:r>
            <a:r>
              <a:rPr sz="2600" spc="40" dirty="0">
                <a:latin typeface="Gill Sans MT" panose="020B0502020104020203" pitchFamily="34" charset="0"/>
                <a:cs typeface="Trebuchet MS" panose="020B0603020202020204"/>
              </a:rPr>
              <a:t>adequately </a:t>
            </a:r>
            <a:r>
              <a:rPr sz="2600" spc="90" dirty="0">
                <a:latin typeface="Gill Sans MT" panose="020B0502020104020203" pitchFamily="34" charset="0"/>
                <a:cs typeface="Trebuchet MS" panose="020B0603020202020204"/>
              </a:rPr>
              <a:t>process </a:t>
            </a:r>
            <a:r>
              <a:rPr sz="2600" spc="-40" dirty="0">
                <a:latin typeface="Gill Sans MT" panose="020B0502020104020203" pitchFamily="34" charset="0"/>
                <a:cs typeface="Trebuchet MS" panose="020B0603020202020204"/>
              </a:rPr>
              <a:t>the  </a:t>
            </a:r>
            <a:r>
              <a:rPr sz="2600" spc="-5" dirty="0">
                <a:latin typeface="Gill Sans MT" panose="020B0502020104020203" pitchFamily="34" charset="0"/>
                <a:cs typeface="Trebuchet MS" panose="020B0603020202020204"/>
              </a:rPr>
              <a:t>information. </a:t>
            </a:r>
            <a:endParaRPr lang="en-US" sz="2600" spc="-5" dirty="0">
              <a:latin typeface="Gill Sans MT" panose="020B0502020104020203" pitchFamily="34" charset="0"/>
              <a:cs typeface="Trebuchet MS" panose="020B0603020202020204"/>
            </a:endParaRPr>
          </a:p>
          <a:p>
            <a:pPr marL="241300" marR="5080" indent="-228600" algn="just">
              <a:lnSpc>
                <a:spcPts val="2500"/>
              </a:lnSpc>
            </a:pPr>
            <a:r>
              <a:rPr lang="en-US" sz="2600" spc="-5" dirty="0">
                <a:latin typeface="Gill Sans MT" panose="020B0502020104020203" pitchFamily="34" charset="0"/>
                <a:cs typeface="Trebuchet MS" panose="020B0603020202020204"/>
              </a:rPr>
              <a:t>  </a:t>
            </a:r>
            <a:r>
              <a:rPr sz="2600" spc="55" dirty="0">
                <a:latin typeface="Gill Sans MT" panose="020B0502020104020203" pitchFamily="34" charset="0"/>
                <a:cs typeface="Trebuchet MS" panose="020B0603020202020204"/>
              </a:rPr>
              <a:t>Research </a:t>
            </a:r>
            <a:r>
              <a:rPr sz="2600" spc="70" dirty="0">
                <a:latin typeface="Gill Sans MT" panose="020B0502020104020203" pitchFamily="34" charset="0"/>
                <a:cs typeface="Trebuchet MS" panose="020B0603020202020204"/>
              </a:rPr>
              <a:t>has </a:t>
            </a:r>
            <a:r>
              <a:rPr sz="2600" spc="60" dirty="0">
                <a:latin typeface="Gill Sans MT" panose="020B0502020104020203" pitchFamily="34" charset="0"/>
                <a:cs typeface="Trebuchet MS" panose="020B0603020202020204"/>
              </a:rPr>
              <a:t>shown </a:t>
            </a:r>
            <a:r>
              <a:rPr sz="2600" spc="-105" dirty="0">
                <a:latin typeface="Gill Sans MT" panose="020B0502020104020203" pitchFamily="34" charset="0"/>
                <a:cs typeface="Trebuchet MS" panose="020B0603020202020204"/>
              </a:rPr>
              <a:t>that </a:t>
            </a:r>
            <a:r>
              <a:rPr sz="2600" spc="15" dirty="0">
                <a:latin typeface="Gill Sans MT" panose="020B0502020104020203" pitchFamily="34" charset="0"/>
                <a:cs typeface="Trebuchet MS" panose="020B0603020202020204"/>
              </a:rPr>
              <a:t>students  </a:t>
            </a:r>
            <a:r>
              <a:rPr sz="2600" spc="55" dirty="0">
                <a:latin typeface="Gill Sans MT" panose="020B0502020104020203" pitchFamily="34" charset="0"/>
                <a:cs typeface="Trebuchet MS" panose="020B0603020202020204"/>
              </a:rPr>
              <a:t>who</a:t>
            </a:r>
            <a:r>
              <a:rPr sz="2600" spc="-135"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study</a:t>
            </a:r>
            <a:r>
              <a:rPr sz="2600" spc="-130" dirty="0">
                <a:latin typeface="Gill Sans MT" panose="020B0502020104020203" pitchFamily="34" charset="0"/>
                <a:cs typeface="Trebuchet MS" panose="020B0603020202020204"/>
              </a:rPr>
              <a:t> </a:t>
            </a:r>
            <a:r>
              <a:rPr sz="2600" spc="55" dirty="0">
                <a:latin typeface="Gill Sans MT" panose="020B0502020104020203" pitchFamily="34" charset="0"/>
                <a:cs typeface="Trebuchet MS" panose="020B0603020202020204"/>
              </a:rPr>
              <a:t>regularly</a:t>
            </a:r>
            <a:r>
              <a:rPr sz="2600" spc="-135" dirty="0">
                <a:latin typeface="Gill Sans MT" panose="020B0502020104020203" pitchFamily="34" charset="0"/>
                <a:cs typeface="Trebuchet MS" panose="020B0603020202020204"/>
              </a:rPr>
              <a:t> </a:t>
            </a:r>
            <a:r>
              <a:rPr sz="2600" spc="75" dirty="0">
                <a:latin typeface="Gill Sans MT" panose="020B0502020104020203" pitchFamily="34" charset="0"/>
                <a:cs typeface="Trebuchet MS" panose="020B0603020202020204"/>
              </a:rPr>
              <a:t>remember</a:t>
            </a:r>
            <a:r>
              <a:rPr sz="2600" spc="-130"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the</a:t>
            </a:r>
            <a:r>
              <a:rPr sz="2600" spc="-130" dirty="0">
                <a:latin typeface="Gill Sans MT" panose="020B0502020104020203" pitchFamily="34" charset="0"/>
                <a:cs typeface="Trebuchet MS" panose="020B0603020202020204"/>
              </a:rPr>
              <a:t> </a:t>
            </a:r>
            <a:r>
              <a:rPr sz="2600" spc="5" dirty="0">
                <a:latin typeface="Gill Sans MT" panose="020B0502020104020203" pitchFamily="34" charset="0"/>
                <a:cs typeface="Trebuchet MS" panose="020B0603020202020204"/>
              </a:rPr>
              <a:t>material</a:t>
            </a:r>
            <a:r>
              <a:rPr sz="2600" spc="-135"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far  </a:t>
            </a:r>
            <a:r>
              <a:rPr sz="2600" spc="-10" dirty="0">
                <a:latin typeface="Gill Sans MT" panose="020B0502020104020203" pitchFamily="34" charset="0"/>
                <a:cs typeface="Trebuchet MS" panose="020B0603020202020204"/>
              </a:rPr>
              <a:t>better </a:t>
            </a:r>
            <a:r>
              <a:rPr sz="2600" spc="-25" dirty="0">
                <a:latin typeface="Gill Sans MT" panose="020B0502020104020203" pitchFamily="34" charset="0"/>
                <a:cs typeface="Trebuchet MS" panose="020B0603020202020204"/>
              </a:rPr>
              <a:t>than </a:t>
            </a:r>
            <a:r>
              <a:rPr sz="2600" spc="20" dirty="0">
                <a:latin typeface="Gill Sans MT" panose="020B0502020104020203" pitchFamily="34" charset="0"/>
                <a:cs typeface="Trebuchet MS" panose="020B0603020202020204"/>
              </a:rPr>
              <a:t>those </a:t>
            </a:r>
            <a:r>
              <a:rPr sz="2600" spc="55" dirty="0">
                <a:latin typeface="Gill Sans MT" panose="020B0502020104020203" pitchFamily="34" charset="0"/>
                <a:cs typeface="Trebuchet MS" panose="020B0603020202020204"/>
              </a:rPr>
              <a:t>who </a:t>
            </a:r>
            <a:r>
              <a:rPr sz="2600" spc="120" dirty="0">
                <a:latin typeface="Gill Sans MT" panose="020B0502020104020203" pitchFamily="34" charset="0"/>
                <a:cs typeface="Trebuchet MS" panose="020B0603020202020204"/>
              </a:rPr>
              <a:t>did </a:t>
            </a:r>
            <a:r>
              <a:rPr sz="2600" spc="-5" dirty="0">
                <a:latin typeface="Gill Sans MT" panose="020B0502020104020203" pitchFamily="34" charset="0"/>
                <a:cs typeface="Trebuchet MS" panose="020B0603020202020204"/>
              </a:rPr>
              <a:t>all </a:t>
            </a:r>
            <a:r>
              <a:rPr sz="2600" spc="-60" dirty="0">
                <a:latin typeface="Gill Sans MT" panose="020B0502020104020203" pitchFamily="34" charset="0"/>
                <a:cs typeface="Trebuchet MS" panose="020B0603020202020204"/>
              </a:rPr>
              <a:t>of </a:t>
            </a:r>
            <a:r>
              <a:rPr sz="2600" spc="-5" dirty="0">
                <a:latin typeface="Gill Sans MT" panose="020B0502020104020203" pitchFamily="34" charset="0"/>
                <a:cs typeface="Trebuchet MS" panose="020B0603020202020204"/>
              </a:rPr>
              <a:t>their </a:t>
            </a:r>
            <a:r>
              <a:rPr sz="2600" spc="75" dirty="0">
                <a:latin typeface="Gill Sans MT" panose="020B0502020104020203" pitchFamily="34" charset="0"/>
                <a:cs typeface="Trebuchet MS" panose="020B0603020202020204"/>
              </a:rPr>
              <a:t>studying  </a:t>
            </a:r>
            <a:r>
              <a:rPr sz="2600" spc="40" dirty="0">
                <a:latin typeface="Gill Sans MT" panose="020B0502020104020203" pitchFamily="34" charset="0"/>
                <a:cs typeface="Trebuchet MS" panose="020B0603020202020204"/>
              </a:rPr>
              <a:t>in </a:t>
            </a:r>
            <a:r>
              <a:rPr sz="2600" spc="75" dirty="0">
                <a:latin typeface="Gill Sans MT" panose="020B0502020104020203" pitchFamily="34" charset="0"/>
                <a:cs typeface="Trebuchet MS" panose="020B0603020202020204"/>
              </a:rPr>
              <a:t>one </a:t>
            </a:r>
            <a:r>
              <a:rPr sz="2600" spc="10" dirty="0">
                <a:latin typeface="Gill Sans MT" panose="020B0502020104020203" pitchFamily="34" charset="0"/>
                <a:cs typeface="Trebuchet MS" panose="020B0603020202020204"/>
              </a:rPr>
              <a:t>marathon</a:t>
            </a:r>
            <a:r>
              <a:rPr sz="2600" spc="-525" dirty="0">
                <a:latin typeface="Gill Sans MT" panose="020B0502020104020203" pitchFamily="34" charset="0"/>
                <a:cs typeface="Trebuchet MS" panose="020B0603020202020204"/>
              </a:rPr>
              <a:t> </a:t>
            </a:r>
            <a:r>
              <a:rPr sz="2600" spc="55" dirty="0">
                <a:latin typeface="Gill Sans MT" panose="020B0502020104020203" pitchFamily="34" charset="0"/>
                <a:cs typeface="Trebuchet MS" panose="020B0603020202020204"/>
              </a:rPr>
              <a:t>session.</a:t>
            </a:r>
            <a:endParaRPr sz="2600" dirty="0">
              <a:latin typeface="Gill Sans MT" panose="020B0502020104020203" pitchFamily="34" charset="0"/>
              <a:cs typeface="Trebuchet MS" panose="020B0603020202020204"/>
            </a:endParaRPr>
          </a:p>
        </p:txBody>
      </p:sp>
      <p:pic>
        <p:nvPicPr>
          <p:cNvPr id="3" name="Picture 2"/>
          <p:cNvPicPr>
            <a:picLocks noChangeAspect="1"/>
          </p:cNvPicPr>
          <p:nvPr/>
        </p:nvPicPr>
        <p:blipFill>
          <a:blip r:embed="rId2"/>
          <a:stretch>
            <a:fillRect/>
          </a:stretch>
        </p:blipFill>
        <p:spPr>
          <a:xfrm>
            <a:off x="7937818" y="1438876"/>
            <a:ext cx="4016592" cy="5112049"/>
          </a:xfrm>
          <a:prstGeom prst="rect">
            <a:avLst/>
          </a:prstGeom>
          <a:ln>
            <a:noFill/>
          </a:ln>
          <a:effectLst>
            <a:softEdge rad="112500"/>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9737" y="517207"/>
            <a:ext cx="6228080" cy="574040"/>
          </a:xfrm>
          <a:prstGeom prst="rect">
            <a:avLst/>
          </a:prstGeom>
        </p:spPr>
        <p:txBody>
          <a:bodyPr vert="horz" wrap="square" lIns="0" tIns="12700" rIns="0" bIns="0" rtlCol="0" anchor="ctr">
            <a:spAutoFit/>
          </a:bodyPr>
          <a:lstStyle/>
          <a:p>
            <a:pPr marL="38100">
              <a:lnSpc>
                <a:spcPct val="100000"/>
              </a:lnSpc>
              <a:spcBef>
                <a:spcPts val="100"/>
              </a:spcBef>
            </a:pPr>
            <a:r>
              <a:rPr sz="5400" b="1" spc="-345" baseline="36000" dirty="0">
                <a:solidFill>
                  <a:srgbClr val="B870B8"/>
                </a:solidFill>
                <a:latin typeface="Arial" panose="020B0604020202020204"/>
                <a:cs typeface="Arial" panose="020B0604020202020204"/>
              </a:rPr>
              <a:t> </a:t>
            </a:r>
            <a:r>
              <a:rPr sz="3600" spc="145" dirty="0">
                <a:solidFill>
                  <a:srgbClr val="663366"/>
                </a:solidFill>
                <a:latin typeface="Trebuchet MS" panose="020B0603020202020204"/>
                <a:cs typeface="Trebuchet MS" panose="020B0603020202020204"/>
              </a:rPr>
              <a:t>Ways</a:t>
            </a:r>
            <a:r>
              <a:rPr sz="3600" spc="-195" dirty="0">
                <a:solidFill>
                  <a:srgbClr val="663366"/>
                </a:solidFill>
                <a:latin typeface="Trebuchet MS" panose="020B0603020202020204"/>
                <a:cs typeface="Trebuchet MS" panose="020B0603020202020204"/>
              </a:rPr>
              <a:t> </a:t>
            </a:r>
            <a:r>
              <a:rPr sz="3600" spc="-80" dirty="0">
                <a:solidFill>
                  <a:srgbClr val="663366"/>
                </a:solidFill>
                <a:latin typeface="Trebuchet MS" panose="020B0603020202020204"/>
                <a:cs typeface="Trebuchet MS" panose="020B0603020202020204"/>
              </a:rPr>
              <a:t>of</a:t>
            </a:r>
            <a:r>
              <a:rPr sz="3600" spc="-195" dirty="0">
                <a:solidFill>
                  <a:srgbClr val="663366"/>
                </a:solidFill>
                <a:latin typeface="Trebuchet MS" panose="020B0603020202020204"/>
                <a:cs typeface="Trebuchet MS" panose="020B0603020202020204"/>
              </a:rPr>
              <a:t> </a:t>
            </a:r>
            <a:r>
              <a:rPr sz="3600" spc="120" dirty="0">
                <a:solidFill>
                  <a:srgbClr val="663366"/>
                </a:solidFill>
                <a:latin typeface="Trebuchet MS" panose="020B0603020202020204"/>
                <a:cs typeface="Trebuchet MS" panose="020B0603020202020204"/>
              </a:rPr>
              <a:t>improving</a:t>
            </a:r>
            <a:r>
              <a:rPr sz="3600" spc="-190" dirty="0">
                <a:solidFill>
                  <a:srgbClr val="663366"/>
                </a:solidFill>
                <a:latin typeface="Trebuchet MS" panose="020B0603020202020204"/>
                <a:cs typeface="Trebuchet MS" panose="020B0603020202020204"/>
              </a:rPr>
              <a:t> </a:t>
            </a:r>
            <a:r>
              <a:rPr sz="3600" spc="140" dirty="0">
                <a:solidFill>
                  <a:srgbClr val="663366"/>
                </a:solidFill>
                <a:latin typeface="Trebuchet MS" panose="020B0603020202020204"/>
                <a:cs typeface="Trebuchet MS" panose="020B0603020202020204"/>
              </a:rPr>
              <a:t>memory</a:t>
            </a:r>
            <a:endParaRPr sz="3600" dirty="0">
              <a:latin typeface="Trebuchet MS" panose="020B0603020202020204"/>
              <a:cs typeface="Trebuchet MS" panose="020B0603020202020204"/>
            </a:endParaRPr>
          </a:p>
        </p:txBody>
      </p:sp>
      <p:sp>
        <p:nvSpPr>
          <p:cNvPr id="4" name="object 4"/>
          <p:cNvSpPr txBox="1"/>
          <p:nvPr/>
        </p:nvSpPr>
        <p:spPr>
          <a:xfrm>
            <a:off x="1098549" y="2014220"/>
            <a:ext cx="6513915" cy="4662815"/>
          </a:xfrm>
          <a:prstGeom prst="rect">
            <a:avLst/>
          </a:prstGeom>
        </p:spPr>
        <p:txBody>
          <a:bodyPr vert="horz" wrap="square" lIns="0" tIns="12700" rIns="0" bIns="0" rtlCol="0">
            <a:spAutoFit/>
          </a:bodyPr>
          <a:lstStyle/>
          <a:p>
            <a:pPr marL="128270" algn="just">
              <a:lnSpc>
                <a:spcPts val="3110"/>
              </a:lnSpc>
              <a:spcBef>
                <a:spcPts val="100"/>
              </a:spcBef>
            </a:pPr>
            <a:r>
              <a:rPr lang="en-US" sz="2600" b="1" spc="-35" dirty="0">
                <a:latin typeface="Gill Sans MT" panose="020B0502020104020203" pitchFamily="34" charset="0"/>
                <a:cs typeface="Trebuchet MS" panose="020B0603020202020204"/>
              </a:rPr>
              <a:t>2. </a:t>
            </a:r>
            <a:r>
              <a:rPr sz="2600" b="1" spc="35" dirty="0">
                <a:latin typeface="Gill Sans MT" panose="020B0502020104020203" pitchFamily="34" charset="0"/>
                <a:cs typeface="Trebuchet MS" panose="020B0603020202020204"/>
              </a:rPr>
              <a:t>Structure</a:t>
            </a:r>
            <a:r>
              <a:rPr sz="2600" b="1" spc="-135" dirty="0">
                <a:latin typeface="Gill Sans MT" panose="020B0502020104020203" pitchFamily="34" charset="0"/>
                <a:cs typeface="Trebuchet MS" panose="020B0603020202020204"/>
              </a:rPr>
              <a:t> </a:t>
            </a:r>
            <a:r>
              <a:rPr sz="2600" b="1" spc="110" dirty="0">
                <a:latin typeface="Gill Sans MT" panose="020B0502020104020203" pitchFamily="34" charset="0"/>
                <a:cs typeface="Trebuchet MS" panose="020B0603020202020204"/>
              </a:rPr>
              <a:t>and</a:t>
            </a:r>
            <a:r>
              <a:rPr sz="2600" b="1" spc="-135" dirty="0">
                <a:latin typeface="Gill Sans MT" panose="020B0502020104020203" pitchFamily="34" charset="0"/>
                <a:cs typeface="Trebuchet MS" panose="020B0603020202020204"/>
              </a:rPr>
              <a:t> </a:t>
            </a:r>
            <a:r>
              <a:rPr sz="2600" b="1" spc="85" dirty="0">
                <a:latin typeface="Gill Sans MT" panose="020B0502020104020203" pitchFamily="34" charset="0"/>
                <a:cs typeface="Trebuchet MS" panose="020B0603020202020204"/>
              </a:rPr>
              <a:t>organize</a:t>
            </a:r>
            <a:r>
              <a:rPr sz="2600" b="1" spc="-135" dirty="0">
                <a:latin typeface="Gill Sans MT" panose="020B0502020104020203" pitchFamily="34" charset="0"/>
                <a:cs typeface="Trebuchet MS" panose="020B0603020202020204"/>
              </a:rPr>
              <a:t> </a:t>
            </a:r>
            <a:r>
              <a:rPr sz="2600" b="1" spc="-25" dirty="0">
                <a:latin typeface="Gill Sans MT" panose="020B0502020104020203" pitchFamily="34" charset="0"/>
                <a:cs typeface="Trebuchet MS" panose="020B0603020202020204"/>
              </a:rPr>
              <a:t>the</a:t>
            </a:r>
            <a:r>
              <a:rPr sz="2600" b="1" spc="-135" dirty="0">
                <a:latin typeface="Gill Sans MT" panose="020B0502020104020203" pitchFamily="34" charset="0"/>
                <a:cs typeface="Trebuchet MS" panose="020B0603020202020204"/>
              </a:rPr>
              <a:t> </a:t>
            </a:r>
            <a:r>
              <a:rPr sz="2600" b="1" spc="85" dirty="0">
                <a:latin typeface="Gill Sans MT" panose="020B0502020104020203" pitchFamily="34" charset="0"/>
                <a:cs typeface="Trebuchet MS" panose="020B0603020202020204"/>
              </a:rPr>
              <a:t>information</a:t>
            </a:r>
            <a:r>
              <a:rPr sz="2600" b="1" spc="-135" dirty="0">
                <a:latin typeface="Gill Sans MT" panose="020B0502020104020203" pitchFamily="34" charset="0"/>
                <a:cs typeface="Trebuchet MS" panose="020B0603020202020204"/>
              </a:rPr>
              <a:t> </a:t>
            </a:r>
            <a:r>
              <a:rPr sz="2600" b="1" spc="65" dirty="0">
                <a:latin typeface="Gill Sans MT" panose="020B0502020104020203" pitchFamily="34" charset="0"/>
                <a:cs typeface="Trebuchet MS" panose="020B0603020202020204"/>
              </a:rPr>
              <a:t>you</a:t>
            </a:r>
            <a:endParaRPr sz="2600" dirty="0">
              <a:latin typeface="Gill Sans MT" panose="020B0502020104020203" pitchFamily="34" charset="0"/>
              <a:cs typeface="Trebuchet MS" panose="020B0603020202020204"/>
            </a:endParaRPr>
          </a:p>
          <a:p>
            <a:pPr marL="343535" algn="just">
              <a:lnSpc>
                <a:spcPts val="3110"/>
              </a:lnSpc>
            </a:pPr>
            <a:r>
              <a:rPr sz="2600" b="1" spc="60" dirty="0">
                <a:latin typeface="Gill Sans MT" panose="020B0502020104020203" pitchFamily="34" charset="0"/>
                <a:cs typeface="Trebuchet MS" panose="020B0603020202020204"/>
              </a:rPr>
              <a:t>are</a:t>
            </a:r>
            <a:r>
              <a:rPr sz="2600" b="1" spc="-140" dirty="0">
                <a:latin typeface="Gill Sans MT" panose="020B0502020104020203" pitchFamily="34" charset="0"/>
                <a:cs typeface="Trebuchet MS" panose="020B0603020202020204"/>
              </a:rPr>
              <a:t> </a:t>
            </a:r>
            <a:r>
              <a:rPr sz="2600" b="1" spc="80" dirty="0">
                <a:latin typeface="Gill Sans MT" panose="020B0502020104020203" pitchFamily="34" charset="0"/>
                <a:cs typeface="Trebuchet MS" panose="020B0603020202020204"/>
              </a:rPr>
              <a:t>studying.</a:t>
            </a:r>
            <a:endParaRPr sz="2600" dirty="0">
              <a:latin typeface="Gill Sans MT" panose="020B0502020104020203" pitchFamily="34" charset="0"/>
              <a:cs typeface="Trebuchet MS" panose="020B0603020202020204"/>
            </a:endParaRPr>
          </a:p>
          <a:p>
            <a:pPr marL="241300" marR="8890" indent="-228600" algn="just">
              <a:lnSpc>
                <a:spcPct val="100000"/>
              </a:lnSpc>
              <a:spcBef>
                <a:spcPts val="1980"/>
              </a:spcBef>
            </a:pPr>
            <a:r>
              <a:rPr lang="en-US" sz="2600" spc="65" dirty="0">
                <a:latin typeface="Gill Sans MT" panose="020B0502020104020203" pitchFamily="34" charset="0"/>
                <a:cs typeface="Trebuchet MS" panose="020B0603020202020204"/>
              </a:rPr>
              <a:t>  </a:t>
            </a:r>
            <a:r>
              <a:rPr sz="2600" spc="65" dirty="0">
                <a:latin typeface="Gill Sans MT" panose="020B0502020104020203" pitchFamily="34" charset="0"/>
                <a:cs typeface="Trebuchet MS" panose="020B0603020202020204"/>
              </a:rPr>
              <a:t>Researchers </a:t>
            </a:r>
            <a:r>
              <a:rPr sz="2600" spc="40" dirty="0">
                <a:latin typeface="Gill Sans MT" panose="020B0502020104020203" pitchFamily="34" charset="0"/>
                <a:cs typeface="Trebuchet MS" panose="020B0603020202020204"/>
              </a:rPr>
              <a:t>have </a:t>
            </a:r>
            <a:r>
              <a:rPr sz="2600" spc="45" dirty="0">
                <a:latin typeface="Gill Sans MT" panose="020B0502020104020203" pitchFamily="34" charset="0"/>
                <a:cs typeface="Trebuchet MS" panose="020B0603020202020204"/>
              </a:rPr>
              <a:t>found </a:t>
            </a:r>
            <a:r>
              <a:rPr sz="2600" spc="-105" dirty="0">
                <a:latin typeface="Gill Sans MT" panose="020B0502020104020203" pitchFamily="34" charset="0"/>
                <a:cs typeface="Trebuchet MS" panose="020B0603020202020204"/>
              </a:rPr>
              <a:t>that </a:t>
            </a:r>
            <a:r>
              <a:rPr sz="2600" spc="10" dirty="0">
                <a:latin typeface="Gill Sans MT" panose="020B0502020104020203" pitchFamily="34" charset="0"/>
                <a:cs typeface="Trebuchet MS" panose="020B0603020202020204"/>
              </a:rPr>
              <a:t>information </a:t>
            </a:r>
            <a:r>
              <a:rPr sz="2600" spc="75" dirty="0">
                <a:latin typeface="Gill Sans MT" panose="020B0502020104020203" pitchFamily="34" charset="0"/>
                <a:cs typeface="Trebuchet MS" panose="020B0603020202020204"/>
              </a:rPr>
              <a:t>is  </a:t>
            </a:r>
            <a:r>
              <a:rPr sz="2600" spc="65" dirty="0">
                <a:latin typeface="Gill Sans MT" panose="020B0502020104020203" pitchFamily="34" charset="0"/>
                <a:cs typeface="Trebuchet MS" panose="020B0603020202020204"/>
              </a:rPr>
              <a:t>organized </a:t>
            </a:r>
            <a:r>
              <a:rPr sz="2600" spc="40" dirty="0">
                <a:latin typeface="Gill Sans MT" panose="020B0502020104020203" pitchFamily="34" charset="0"/>
                <a:cs typeface="Trebuchet MS" panose="020B0603020202020204"/>
              </a:rPr>
              <a:t>in </a:t>
            </a:r>
            <a:r>
              <a:rPr sz="2600" spc="100" dirty="0">
                <a:latin typeface="Gill Sans MT" panose="020B0502020104020203" pitchFamily="34" charset="0"/>
                <a:cs typeface="Trebuchet MS" panose="020B0603020202020204"/>
              </a:rPr>
              <a:t>memory </a:t>
            </a:r>
            <a:r>
              <a:rPr sz="2600" spc="40" dirty="0">
                <a:latin typeface="Gill Sans MT" panose="020B0502020104020203" pitchFamily="34" charset="0"/>
                <a:cs typeface="Trebuchet MS" panose="020B0603020202020204"/>
              </a:rPr>
              <a:t>in </a:t>
            </a:r>
            <a:r>
              <a:rPr sz="2600" dirty="0">
                <a:latin typeface="Gill Sans MT" panose="020B0502020104020203" pitchFamily="34" charset="0"/>
                <a:cs typeface="Trebuchet MS" panose="020B0603020202020204"/>
              </a:rPr>
              <a:t>related </a:t>
            </a:r>
            <a:r>
              <a:rPr sz="2600" spc="5" dirty="0">
                <a:latin typeface="Gill Sans MT" panose="020B0502020104020203" pitchFamily="34" charset="0"/>
                <a:cs typeface="Trebuchet MS" panose="020B0603020202020204"/>
              </a:rPr>
              <a:t>clusters. You  </a:t>
            </a:r>
            <a:r>
              <a:rPr sz="2600" spc="45" dirty="0">
                <a:latin typeface="Gill Sans MT" panose="020B0502020104020203" pitchFamily="34" charset="0"/>
                <a:cs typeface="Trebuchet MS" panose="020B0603020202020204"/>
              </a:rPr>
              <a:t>can </a:t>
            </a:r>
            <a:r>
              <a:rPr sz="2600" spc="-20" dirty="0">
                <a:latin typeface="Gill Sans MT" panose="020B0502020104020203" pitchFamily="34" charset="0"/>
                <a:cs typeface="Trebuchet MS" panose="020B0603020202020204"/>
              </a:rPr>
              <a:t>take </a:t>
            </a:r>
            <a:r>
              <a:rPr sz="2600" spc="45" dirty="0">
                <a:latin typeface="Gill Sans MT" panose="020B0502020104020203" pitchFamily="34" charset="0"/>
                <a:cs typeface="Trebuchet MS" panose="020B0603020202020204"/>
              </a:rPr>
              <a:t>advantage </a:t>
            </a:r>
            <a:r>
              <a:rPr sz="2600" spc="-60" dirty="0">
                <a:latin typeface="Gill Sans MT" panose="020B0502020104020203" pitchFamily="34" charset="0"/>
                <a:cs typeface="Trebuchet MS" panose="020B0603020202020204"/>
              </a:rPr>
              <a:t>of </a:t>
            </a:r>
            <a:r>
              <a:rPr sz="2600" spc="-10" dirty="0">
                <a:latin typeface="Gill Sans MT" panose="020B0502020104020203" pitchFamily="34" charset="0"/>
                <a:cs typeface="Trebuchet MS" panose="020B0603020202020204"/>
              </a:rPr>
              <a:t>this </a:t>
            </a:r>
            <a:r>
              <a:rPr sz="2600" spc="150" dirty="0">
                <a:latin typeface="Gill Sans MT" panose="020B0502020104020203" pitchFamily="34" charset="0"/>
                <a:cs typeface="Trebuchet MS" panose="020B0603020202020204"/>
              </a:rPr>
              <a:t>by </a:t>
            </a:r>
            <a:r>
              <a:rPr sz="2600" spc="35" dirty="0">
                <a:latin typeface="Gill Sans MT" panose="020B0502020104020203" pitchFamily="34" charset="0"/>
                <a:cs typeface="Trebuchet MS" panose="020B0603020202020204"/>
              </a:rPr>
              <a:t>structuring </a:t>
            </a:r>
            <a:r>
              <a:rPr sz="2600" spc="85" dirty="0">
                <a:latin typeface="Gill Sans MT" panose="020B0502020104020203" pitchFamily="34" charset="0"/>
                <a:cs typeface="Trebuchet MS" panose="020B0603020202020204"/>
              </a:rPr>
              <a:t>and  </a:t>
            </a:r>
            <a:r>
              <a:rPr sz="2600" spc="75" dirty="0">
                <a:latin typeface="Gill Sans MT" panose="020B0502020104020203" pitchFamily="34" charset="0"/>
                <a:cs typeface="Trebuchet MS" panose="020B0603020202020204"/>
              </a:rPr>
              <a:t>organizing</a:t>
            </a:r>
            <a:r>
              <a:rPr sz="2600" spc="-135"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the</a:t>
            </a:r>
            <a:r>
              <a:rPr sz="2600" spc="-135"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materials</a:t>
            </a:r>
            <a:r>
              <a:rPr sz="2600" spc="-130"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you</a:t>
            </a:r>
            <a:r>
              <a:rPr sz="2600" spc="-135" dirty="0">
                <a:latin typeface="Gill Sans MT" panose="020B0502020104020203" pitchFamily="34" charset="0"/>
                <a:cs typeface="Trebuchet MS" panose="020B0603020202020204"/>
              </a:rPr>
              <a:t> </a:t>
            </a:r>
            <a:r>
              <a:rPr sz="2600" spc="10" dirty="0">
                <a:latin typeface="Gill Sans MT" panose="020B0502020104020203" pitchFamily="34" charset="0"/>
                <a:cs typeface="Trebuchet MS" panose="020B0603020202020204"/>
              </a:rPr>
              <a:t>are</a:t>
            </a:r>
            <a:r>
              <a:rPr sz="2600" spc="-135" dirty="0">
                <a:latin typeface="Gill Sans MT" panose="020B0502020104020203" pitchFamily="34" charset="0"/>
                <a:cs typeface="Trebuchet MS" panose="020B0603020202020204"/>
              </a:rPr>
              <a:t> </a:t>
            </a:r>
            <a:r>
              <a:rPr sz="2600" spc="35" dirty="0">
                <a:latin typeface="Gill Sans MT" panose="020B0502020104020203" pitchFamily="34" charset="0"/>
                <a:cs typeface="Trebuchet MS" panose="020B0603020202020204"/>
              </a:rPr>
              <a:t>studying.</a:t>
            </a:r>
            <a:r>
              <a:rPr sz="2600" spc="-445" dirty="0">
                <a:latin typeface="Gill Sans MT" panose="020B0502020104020203" pitchFamily="34" charset="0"/>
                <a:cs typeface="Trebuchet MS" panose="020B0603020202020204"/>
              </a:rPr>
              <a:t> </a:t>
            </a:r>
            <a:r>
              <a:rPr sz="2600" spc="85" dirty="0">
                <a:latin typeface="Gill Sans MT" panose="020B0502020104020203" pitchFamily="34" charset="0"/>
                <a:cs typeface="Trebuchet MS" panose="020B0603020202020204"/>
              </a:rPr>
              <a:t>Try  </a:t>
            </a:r>
            <a:r>
              <a:rPr sz="2600" spc="125" dirty="0">
                <a:latin typeface="Gill Sans MT" panose="020B0502020104020203" pitchFamily="34" charset="0"/>
                <a:cs typeface="Trebuchet MS" panose="020B0603020202020204"/>
              </a:rPr>
              <a:t>grouping</a:t>
            </a:r>
            <a:r>
              <a:rPr sz="2600" spc="-140" dirty="0">
                <a:latin typeface="Gill Sans MT" panose="020B0502020104020203" pitchFamily="34" charset="0"/>
                <a:cs typeface="Trebuchet MS" panose="020B0603020202020204"/>
              </a:rPr>
              <a:t> </a:t>
            </a:r>
            <a:r>
              <a:rPr sz="2600" spc="45" dirty="0">
                <a:latin typeface="Gill Sans MT" panose="020B0502020104020203" pitchFamily="34" charset="0"/>
                <a:cs typeface="Trebuchet MS" panose="020B0603020202020204"/>
              </a:rPr>
              <a:t>similar</a:t>
            </a:r>
            <a:r>
              <a:rPr sz="2600" spc="-135" dirty="0">
                <a:latin typeface="Gill Sans MT" panose="020B0502020104020203" pitchFamily="34" charset="0"/>
                <a:cs typeface="Trebuchet MS" panose="020B0603020202020204"/>
              </a:rPr>
              <a:t> </a:t>
            </a:r>
            <a:r>
              <a:rPr sz="2600" spc="50" dirty="0">
                <a:latin typeface="Gill Sans MT" panose="020B0502020104020203" pitchFamily="34" charset="0"/>
                <a:cs typeface="Trebuchet MS" panose="020B0603020202020204"/>
              </a:rPr>
              <a:t>concepts</a:t>
            </a:r>
            <a:r>
              <a:rPr sz="2600" spc="-135" dirty="0">
                <a:latin typeface="Gill Sans MT" panose="020B0502020104020203" pitchFamily="34" charset="0"/>
                <a:cs typeface="Trebuchet MS" panose="020B0603020202020204"/>
              </a:rPr>
              <a:t> </a:t>
            </a:r>
            <a:r>
              <a:rPr sz="2600" spc="85" dirty="0">
                <a:latin typeface="Gill Sans MT" panose="020B0502020104020203" pitchFamily="34" charset="0"/>
                <a:cs typeface="Trebuchet MS" panose="020B0603020202020204"/>
              </a:rPr>
              <a:t>and</a:t>
            </a:r>
            <a:r>
              <a:rPr sz="2600" spc="-140"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terms</a:t>
            </a:r>
            <a:r>
              <a:rPr sz="2600" spc="-135" dirty="0">
                <a:latin typeface="Gill Sans MT" panose="020B0502020104020203" pitchFamily="34" charset="0"/>
                <a:cs typeface="Trebuchet MS" panose="020B0603020202020204"/>
              </a:rPr>
              <a:t> </a:t>
            </a:r>
            <a:r>
              <a:rPr sz="2600" spc="-25" dirty="0">
                <a:latin typeface="Gill Sans MT" panose="020B0502020104020203" pitchFamily="34" charset="0"/>
                <a:cs typeface="Trebuchet MS" panose="020B0603020202020204"/>
              </a:rPr>
              <a:t>together,  </a:t>
            </a:r>
            <a:r>
              <a:rPr sz="2600" spc="80" dirty="0">
                <a:latin typeface="Gill Sans MT" panose="020B0502020104020203" pitchFamily="34" charset="0"/>
                <a:cs typeface="Trebuchet MS" panose="020B0603020202020204"/>
              </a:rPr>
              <a:t>or</a:t>
            </a:r>
            <a:r>
              <a:rPr sz="2600" spc="-135" dirty="0">
                <a:latin typeface="Gill Sans MT" panose="020B0502020104020203" pitchFamily="34" charset="0"/>
                <a:cs typeface="Trebuchet MS" panose="020B0603020202020204"/>
              </a:rPr>
              <a:t> </a:t>
            </a:r>
            <a:r>
              <a:rPr sz="2600" spc="65" dirty="0">
                <a:latin typeface="Gill Sans MT" panose="020B0502020104020203" pitchFamily="34" charset="0"/>
                <a:cs typeface="Trebuchet MS" panose="020B0603020202020204"/>
              </a:rPr>
              <a:t>make</a:t>
            </a:r>
            <a:r>
              <a:rPr sz="2600" spc="-130"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an</a:t>
            </a:r>
            <a:r>
              <a:rPr sz="2600" spc="-130" dirty="0">
                <a:latin typeface="Gill Sans MT" panose="020B0502020104020203" pitchFamily="34" charset="0"/>
                <a:cs typeface="Trebuchet MS" panose="020B0603020202020204"/>
              </a:rPr>
              <a:t> </a:t>
            </a:r>
            <a:r>
              <a:rPr sz="2600" dirty="0">
                <a:latin typeface="Gill Sans MT" panose="020B0502020104020203" pitchFamily="34" charset="0"/>
                <a:cs typeface="Trebuchet MS" panose="020B0603020202020204"/>
              </a:rPr>
              <a:t>outline</a:t>
            </a:r>
            <a:r>
              <a:rPr sz="2600" spc="-135"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of</a:t>
            </a:r>
            <a:r>
              <a:rPr sz="2600" spc="-130"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your</a:t>
            </a:r>
            <a:r>
              <a:rPr sz="2600" spc="-130"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notes</a:t>
            </a:r>
            <a:r>
              <a:rPr sz="2600" spc="-135" dirty="0">
                <a:latin typeface="Gill Sans MT" panose="020B0502020104020203" pitchFamily="34" charset="0"/>
                <a:cs typeface="Trebuchet MS" panose="020B0603020202020204"/>
              </a:rPr>
              <a:t> </a:t>
            </a:r>
            <a:r>
              <a:rPr sz="2600" spc="85" dirty="0">
                <a:latin typeface="Gill Sans MT" panose="020B0502020104020203" pitchFamily="34" charset="0"/>
                <a:cs typeface="Trebuchet MS" panose="020B0603020202020204"/>
              </a:rPr>
              <a:t>and</a:t>
            </a:r>
            <a:r>
              <a:rPr sz="2600" spc="-130" dirty="0">
                <a:latin typeface="Gill Sans MT" panose="020B0502020104020203" pitchFamily="34" charset="0"/>
                <a:cs typeface="Trebuchet MS" panose="020B0603020202020204"/>
              </a:rPr>
              <a:t> </a:t>
            </a:r>
            <a:r>
              <a:rPr sz="2600" spc="30" dirty="0">
                <a:latin typeface="Gill Sans MT" panose="020B0502020104020203" pitchFamily="34" charset="0"/>
                <a:cs typeface="Trebuchet MS" panose="020B0603020202020204"/>
              </a:rPr>
              <a:t>textbook  </a:t>
            </a:r>
            <a:r>
              <a:rPr sz="2600" spc="90" dirty="0">
                <a:latin typeface="Gill Sans MT" panose="020B0502020104020203" pitchFamily="34" charset="0"/>
                <a:cs typeface="Trebuchet MS" panose="020B0603020202020204"/>
              </a:rPr>
              <a:t>readings</a:t>
            </a:r>
            <a:r>
              <a:rPr sz="2600" spc="-140" dirty="0">
                <a:latin typeface="Gill Sans MT" panose="020B0502020104020203" pitchFamily="34" charset="0"/>
                <a:cs typeface="Trebuchet MS" panose="020B0603020202020204"/>
              </a:rPr>
              <a:t> </a:t>
            </a:r>
            <a:r>
              <a:rPr sz="2600" spc="-80" dirty="0">
                <a:latin typeface="Gill Sans MT" panose="020B0502020104020203" pitchFamily="34" charset="0"/>
                <a:cs typeface="Trebuchet MS" panose="020B0603020202020204"/>
              </a:rPr>
              <a:t>to</a:t>
            </a:r>
            <a:r>
              <a:rPr sz="2600" spc="-135" dirty="0">
                <a:latin typeface="Gill Sans MT" panose="020B0502020104020203" pitchFamily="34" charset="0"/>
                <a:cs typeface="Trebuchet MS" panose="020B0603020202020204"/>
              </a:rPr>
              <a:t> </a:t>
            </a:r>
            <a:r>
              <a:rPr sz="2600" spc="75" dirty="0">
                <a:latin typeface="Gill Sans MT" panose="020B0502020104020203" pitchFamily="34" charset="0"/>
                <a:cs typeface="Trebuchet MS" panose="020B0603020202020204"/>
              </a:rPr>
              <a:t>help</a:t>
            </a:r>
            <a:r>
              <a:rPr sz="2600" spc="-135" dirty="0">
                <a:latin typeface="Gill Sans MT" panose="020B0502020104020203" pitchFamily="34" charset="0"/>
                <a:cs typeface="Trebuchet MS" panose="020B0603020202020204"/>
              </a:rPr>
              <a:t> </a:t>
            </a:r>
            <a:r>
              <a:rPr sz="2600" spc="114" dirty="0">
                <a:latin typeface="Gill Sans MT" panose="020B0502020104020203" pitchFamily="34" charset="0"/>
                <a:cs typeface="Trebuchet MS" panose="020B0603020202020204"/>
              </a:rPr>
              <a:t>group</a:t>
            </a:r>
            <a:r>
              <a:rPr sz="2600" spc="-135" dirty="0">
                <a:latin typeface="Gill Sans MT" panose="020B0502020104020203" pitchFamily="34" charset="0"/>
                <a:cs typeface="Trebuchet MS" panose="020B0603020202020204"/>
              </a:rPr>
              <a:t> </a:t>
            </a:r>
            <a:r>
              <a:rPr sz="2600" dirty="0">
                <a:latin typeface="Gill Sans MT" panose="020B0502020104020203" pitchFamily="34" charset="0"/>
                <a:cs typeface="Trebuchet MS" panose="020B0603020202020204"/>
              </a:rPr>
              <a:t>related</a:t>
            </a:r>
            <a:r>
              <a:rPr sz="2600" spc="-140" dirty="0">
                <a:latin typeface="Gill Sans MT" panose="020B0502020104020203" pitchFamily="34" charset="0"/>
                <a:cs typeface="Trebuchet MS" panose="020B0603020202020204"/>
              </a:rPr>
              <a:t> </a:t>
            </a:r>
            <a:r>
              <a:rPr sz="2600" spc="25" dirty="0">
                <a:latin typeface="Gill Sans MT" panose="020B0502020104020203" pitchFamily="34" charset="0"/>
                <a:cs typeface="Trebuchet MS" panose="020B0603020202020204"/>
              </a:rPr>
              <a:t>concepts.</a:t>
            </a:r>
            <a:endParaRPr sz="2600" dirty="0">
              <a:latin typeface="Gill Sans MT" panose="020B0502020104020203" pitchFamily="34" charset="0"/>
              <a:cs typeface="Trebuchet MS" panose="020B0603020202020204"/>
            </a:endParaRPr>
          </a:p>
        </p:txBody>
      </p:sp>
      <p:pic>
        <p:nvPicPr>
          <p:cNvPr id="3" name="Picture 2"/>
          <p:cNvPicPr>
            <a:picLocks noChangeAspect="1"/>
          </p:cNvPicPr>
          <p:nvPr/>
        </p:nvPicPr>
        <p:blipFill>
          <a:blip r:embed="rId2"/>
          <a:stretch>
            <a:fillRect/>
          </a:stretch>
        </p:blipFill>
        <p:spPr>
          <a:xfrm>
            <a:off x="7721646" y="2643656"/>
            <a:ext cx="4318663" cy="3403941"/>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9236" y="2541431"/>
            <a:ext cx="10353675" cy="3757295"/>
          </a:xfrm>
        </p:spPr>
        <p:txBody>
          <a:bodyPr/>
          <a:lstStyle/>
          <a:p>
            <a:r>
              <a:rPr lang="en-US" sz="8800" dirty="0"/>
              <a:t>  </a:t>
            </a:r>
            <a:r>
              <a:rPr lang="en-US" sz="8800" b="1" dirty="0"/>
              <a:t>BUT....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spc="145" dirty="0">
                <a:solidFill>
                  <a:srgbClr val="663366"/>
                </a:solidFill>
                <a:latin typeface="Trebuchet MS" panose="020B0603020202020204"/>
                <a:cs typeface="Trebuchet MS" panose="020B0603020202020204"/>
              </a:rPr>
              <a:t>Ways</a:t>
            </a:r>
            <a:r>
              <a:rPr lang="en-US" sz="4400" spc="-195" dirty="0">
                <a:solidFill>
                  <a:srgbClr val="663366"/>
                </a:solidFill>
                <a:latin typeface="Trebuchet MS" panose="020B0603020202020204"/>
                <a:cs typeface="Trebuchet MS" panose="020B0603020202020204"/>
              </a:rPr>
              <a:t> </a:t>
            </a:r>
            <a:r>
              <a:rPr lang="en-US" sz="4400" spc="-80" dirty="0">
                <a:solidFill>
                  <a:srgbClr val="663366"/>
                </a:solidFill>
                <a:latin typeface="Trebuchet MS" panose="020B0603020202020204"/>
                <a:cs typeface="Trebuchet MS" panose="020B0603020202020204"/>
              </a:rPr>
              <a:t>of</a:t>
            </a:r>
            <a:r>
              <a:rPr lang="en-US" sz="4400" spc="-195" dirty="0">
                <a:solidFill>
                  <a:srgbClr val="663366"/>
                </a:solidFill>
                <a:latin typeface="Trebuchet MS" panose="020B0603020202020204"/>
                <a:cs typeface="Trebuchet MS" panose="020B0603020202020204"/>
              </a:rPr>
              <a:t> </a:t>
            </a:r>
            <a:r>
              <a:rPr lang="en-US" sz="4400" spc="120" dirty="0">
                <a:solidFill>
                  <a:srgbClr val="663366"/>
                </a:solidFill>
                <a:latin typeface="Trebuchet MS" panose="020B0603020202020204"/>
                <a:cs typeface="Trebuchet MS" panose="020B0603020202020204"/>
              </a:rPr>
              <a:t>improving</a:t>
            </a:r>
            <a:r>
              <a:rPr lang="en-US" sz="4400" spc="-190" dirty="0">
                <a:solidFill>
                  <a:srgbClr val="663366"/>
                </a:solidFill>
                <a:latin typeface="Trebuchet MS" panose="020B0603020202020204"/>
                <a:cs typeface="Trebuchet MS" panose="020B0603020202020204"/>
              </a:rPr>
              <a:t> </a:t>
            </a:r>
            <a:r>
              <a:rPr lang="en-US" sz="4400" spc="140" dirty="0">
                <a:solidFill>
                  <a:srgbClr val="663366"/>
                </a:solidFill>
                <a:latin typeface="Trebuchet MS" panose="020B0603020202020204"/>
                <a:cs typeface="Trebuchet MS" panose="020B0603020202020204"/>
              </a:rPr>
              <a:t>memory</a:t>
            </a:r>
            <a:endParaRPr lang="en-US" dirty="0"/>
          </a:p>
        </p:txBody>
      </p:sp>
      <p:sp>
        <p:nvSpPr>
          <p:cNvPr id="3" name="Content Placeholder 2"/>
          <p:cNvSpPr>
            <a:spLocks noGrp="1"/>
          </p:cNvSpPr>
          <p:nvPr>
            <p:ph idx="1"/>
          </p:nvPr>
        </p:nvSpPr>
        <p:spPr>
          <a:xfrm>
            <a:off x="2402005" y="1674690"/>
            <a:ext cx="8884693" cy="4143166"/>
          </a:xfrm>
        </p:spPr>
        <p:txBody>
          <a:bodyPr>
            <a:normAutofit fontScale="92500"/>
          </a:bodyPr>
          <a:lstStyle/>
          <a:p>
            <a:pPr marL="12700" algn="just">
              <a:lnSpc>
                <a:spcPts val="2660"/>
              </a:lnSpc>
              <a:spcBef>
                <a:spcPts val="100"/>
              </a:spcBef>
            </a:pPr>
            <a:endParaRPr lang="en-US" spc="50" dirty="0">
              <a:latin typeface="Gill Sans MT" panose="020B0502020104020203" pitchFamily="34" charset="0"/>
              <a:cs typeface="Trebuchet MS" panose="020B0603020202020204"/>
            </a:endParaRPr>
          </a:p>
          <a:p>
            <a:pPr marL="0" indent="0" algn="just">
              <a:lnSpc>
                <a:spcPts val="2660"/>
              </a:lnSpc>
              <a:spcBef>
                <a:spcPts val="100"/>
              </a:spcBef>
              <a:buNone/>
            </a:pPr>
            <a:r>
              <a:rPr lang="en-US" sz="2400" b="1" spc="110" dirty="0">
                <a:latin typeface="Gill Sans MT" panose="020B0502020104020203" pitchFamily="34" charset="0"/>
                <a:cs typeface="Trebuchet MS" panose="020B0603020202020204"/>
              </a:rPr>
              <a:t>3. </a:t>
            </a:r>
            <a:r>
              <a:rPr lang="en-US" sz="2600" b="1" spc="110" dirty="0">
                <a:latin typeface="Gill Sans MT" panose="020B0502020104020203" pitchFamily="34" charset="0"/>
                <a:cs typeface="Trebuchet MS" panose="020B0603020202020204"/>
              </a:rPr>
              <a:t>Utilize Mnemonic devices to remember information</a:t>
            </a:r>
          </a:p>
          <a:p>
            <a:pPr marL="12700" algn="just">
              <a:lnSpc>
                <a:spcPts val="2660"/>
              </a:lnSpc>
              <a:spcBef>
                <a:spcPts val="100"/>
              </a:spcBef>
            </a:pPr>
            <a:endParaRPr lang="en-US" sz="2600" spc="110" dirty="0">
              <a:latin typeface="Gill Sans MT" panose="020B0502020104020203" pitchFamily="34" charset="0"/>
              <a:cs typeface="Trebuchet MS" panose="020B0603020202020204"/>
            </a:endParaRPr>
          </a:p>
          <a:p>
            <a:pPr marL="12700" algn="just">
              <a:lnSpc>
                <a:spcPts val="2660"/>
              </a:lnSpc>
              <a:spcBef>
                <a:spcPts val="100"/>
              </a:spcBef>
            </a:pPr>
            <a:r>
              <a:rPr lang="en-US" sz="2600" spc="110" dirty="0">
                <a:latin typeface="Gill Sans MT" panose="020B0502020104020203" pitchFamily="34" charset="0"/>
                <a:cs typeface="Trebuchet MS" panose="020B0603020202020204"/>
              </a:rPr>
              <a:t>Mnemonic</a:t>
            </a:r>
            <a:r>
              <a:rPr lang="en-US" sz="2600" spc="-135"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devices</a:t>
            </a:r>
            <a:r>
              <a:rPr lang="en-US" sz="2600" spc="-130"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are</a:t>
            </a:r>
            <a:r>
              <a:rPr lang="en-US" sz="2600" spc="-135"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0" dirty="0">
                <a:latin typeface="Gill Sans MT" panose="020B0502020104020203" pitchFamily="34" charset="0"/>
                <a:cs typeface="Trebuchet MS" panose="020B0603020202020204"/>
              </a:rPr>
              <a:t> </a:t>
            </a:r>
            <a:r>
              <a:rPr lang="en-US" sz="2600" spc="30" dirty="0">
                <a:latin typeface="Gill Sans MT" panose="020B0502020104020203" pitchFamily="34" charset="0"/>
                <a:cs typeface="Trebuchet MS" panose="020B0603020202020204"/>
              </a:rPr>
              <a:t>technique</a:t>
            </a:r>
            <a:r>
              <a:rPr lang="en-US" sz="2600" spc="-135" dirty="0">
                <a:latin typeface="Gill Sans MT" panose="020B0502020104020203" pitchFamily="34" charset="0"/>
                <a:cs typeface="Trebuchet MS" panose="020B0603020202020204"/>
              </a:rPr>
              <a:t> </a:t>
            </a:r>
            <a:r>
              <a:rPr lang="en-US" sz="2600" spc="-50" dirty="0">
                <a:latin typeface="Gill Sans MT" panose="020B0502020104020203" pitchFamily="34" charset="0"/>
                <a:cs typeface="Trebuchet MS" panose="020B0603020202020204"/>
              </a:rPr>
              <a:t>often</a:t>
            </a:r>
            <a:r>
              <a:rPr lang="en-US" sz="2600" spc="-130" dirty="0">
                <a:latin typeface="Gill Sans MT" panose="020B0502020104020203" pitchFamily="34" charset="0"/>
                <a:cs typeface="Trebuchet MS" panose="020B0603020202020204"/>
              </a:rPr>
              <a:t> </a:t>
            </a:r>
            <a:r>
              <a:rPr lang="en-US" sz="2600" spc="105" dirty="0">
                <a:latin typeface="Gill Sans MT" panose="020B0502020104020203" pitchFamily="34" charset="0"/>
                <a:cs typeface="Trebuchet MS" panose="020B0603020202020204"/>
              </a:rPr>
              <a:t>used </a:t>
            </a:r>
            <a:r>
              <a:rPr lang="en-US" sz="2600" spc="150" dirty="0">
                <a:latin typeface="Gill Sans MT" panose="020B0502020104020203" pitchFamily="34" charset="0"/>
                <a:cs typeface="Trebuchet MS" panose="020B0603020202020204"/>
              </a:rPr>
              <a:t>by</a:t>
            </a:r>
            <a:r>
              <a:rPr lang="en-US" sz="2600" spc="-135" dirty="0">
                <a:latin typeface="Gill Sans MT" panose="020B0502020104020203" pitchFamily="34" charset="0"/>
                <a:cs typeface="Trebuchet MS" panose="020B0603020202020204"/>
              </a:rPr>
              <a:t> </a:t>
            </a:r>
            <a:r>
              <a:rPr lang="en-US" sz="2600" spc="15" dirty="0">
                <a:latin typeface="Gill Sans MT" panose="020B0502020104020203" pitchFamily="34" charset="0"/>
                <a:cs typeface="Trebuchet MS" panose="020B0603020202020204"/>
              </a:rPr>
              <a:t>students</a:t>
            </a:r>
            <a:r>
              <a:rPr lang="en-US" sz="2600" spc="-135"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to</a:t>
            </a:r>
            <a:r>
              <a:rPr lang="en-US" sz="2600" spc="-135" dirty="0">
                <a:latin typeface="Gill Sans MT" panose="020B0502020104020203" pitchFamily="34" charset="0"/>
                <a:cs typeface="Trebuchet MS" panose="020B0603020202020204"/>
              </a:rPr>
              <a:t> </a:t>
            </a:r>
            <a:r>
              <a:rPr lang="en-US" sz="2600" spc="65" dirty="0">
                <a:latin typeface="Gill Sans MT" panose="020B0502020104020203" pitchFamily="34" charset="0"/>
                <a:cs typeface="Trebuchet MS" panose="020B0603020202020204"/>
              </a:rPr>
              <a:t>aid</a:t>
            </a:r>
            <a:r>
              <a:rPr lang="en-US" sz="2600" spc="-135" dirty="0">
                <a:latin typeface="Gill Sans MT" panose="020B0502020104020203" pitchFamily="34" charset="0"/>
                <a:cs typeface="Trebuchet MS" panose="020B0603020202020204"/>
              </a:rPr>
              <a:t> </a:t>
            </a:r>
            <a:r>
              <a:rPr lang="en-US" sz="2600" spc="40" dirty="0">
                <a:latin typeface="Gill Sans MT" panose="020B0502020104020203" pitchFamily="34" charset="0"/>
                <a:cs typeface="Trebuchet MS" panose="020B0603020202020204"/>
              </a:rPr>
              <a:t>in</a:t>
            </a:r>
            <a:r>
              <a:rPr lang="en-US" sz="2600" spc="-135" dirty="0">
                <a:latin typeface="Gill Sans MT" panose="020B0502020104020203" pitchFamily="34" charset="0"/>
                <a:cs typeface="Trebuchet MS" panose="020B0603020202020204"/>
              </a:rPr>
              <a:t> </a:t>
            </a:r>
            <a:r>
              <a:rPr lang="en-US" sz="2600" spc="-20" dirty="0">
                <a:latin typeface="Gill Sans MT" panose="020B0502020104020203" pitchFamily="34" charset="0"/>
                <a:cs typeface="Trebuchet MS" panose="020B0603020202020204"/>
              </a:rPr>
              <a:t>recall.</a:t>
            </a:r>
            <a:r>
              <a:rPr lang="en-US" sz="2600" spc="-345" dirty="0">
                <a:latin typeface="Gill Sans MT" panose="020B0502020104020203" pitchFamily="34" charset="0"/>
                <a:cs typeface="Trebuchet MS" panose="020B0603020202020204"/>
              </a:rPr>
              <a:t> </a:t>
            </a:r>
            <a:r>
              <a:rPr lang="en-US" sz="2600" spc="28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65" dirty="0">
                <a:latin typeface="Gill Sans MT" panose="020B0502020104020203" pitchFamily="34" charset="0"/>
                <a:cs typeface="Trebuchet MS" panose="020B0603020202020204"/>
              </a:rPr>
              <a:t>mnemonic</a:t>
            </a:r>
            <a:r>
              <a:rPr lang="en-US" sz="2600" spc="-135"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is </a:t>
            </a:r>
            <a:r>
              <a:rPr lang="en-US" sz="2600" spc="90" dirty="0">
                <a:latin typeface="Gill Sans MT" panose="020B0502020104020203" pitchFamily="34" charset="0"/>
                <a:cs typeface="Trebuchet MS" panose="020B0603020202020204"/>
              </a:rPr>
              <a:t>simply </a:t>
            </a:r>
            <a:r>
              <a:rPr lang="en-US" sz="2600" spc="10" dirty="0">
                <a:latin typeface="Gill Sans MT" panose="020B0502020104020203" pitchFamily="34" charset="0"/>
                <a:cs typeface="Trebuchet MS" panose="020B0603020202020204"/>
              </a:rPr>
              <a:t>a </a:t>
            </a:r>
            <a:r>
              <a:rPr lang="en-US" sz="2600" spc="55" dirty="0">
                <a:latin typeface="Gill Sans MT" panose="020B0502020104020203" pitchFamily="34" charset="0"/>
                <a:cs typeface="Trebuchet MS" panose="020B0603020202020204"/>
              </a:rPr>
              <a:t>way </a:t>
            </a:r>
            <a:r>
              <a:rPr lang="en-US" sz="2600" spc="-80" dirty="0">
                <a:latin typeface="Gill Sans MT" panose="020B0502020104020203" pitchFamily="34" charset="0"/>
                <a:cs typeface="Trebuchet MS" panose="020B0603020202020204"/>
              </a:rPr>
              <a:t>to </a:t>
            </a:r>
            <a:r>
              <a:rPr lang="en-US" sz="2600" spc="75" dirty="0">
                <a:latin typeface="Gill Sans MT" panose="020B0502020104020203" pitchFamily="34" charset="0"/>
                <a:cs typeface="Trebuchet MS" panose="020B0603020202020204"/>
              </a:rPr>
              <a:t>remember </a:t>
            </a:r>
            <a:r>
              <a:rPr lang="en-US" sz="2600" spc="-5" dirty="0">
                <a:latin typeface="Gill Sans MT" panose="020B0502020104020203" pitchFamily="34" charset="0"/>
                <a:cs typeface="Trebuchet MS" panose="020B0603020202020204"/>
              </a:rPr>
              <a:t>information. </a:t>
            </a:r>
            <a:r>
              <a:rPr lang="en-US" sz="2600" spc="5" dirty="0">
                <a:latin typeface="Gill Sans MT" panose="020B0502020104020203" pitchFamily="34" charset="0"/>
                <a:cs typeface="Trebuchet MS" panose="020B0603020202020204"/>
              </a:rPr>
              <a:t>For  </a:t>
            </a:r>
            <a:r>
              <a:rPr lang="en-US" sz="2600" spc="30" dirty="0">
                <a:latin typeface="Gill Sans MT" panose="020B0502020104020203" pitchFamily="34" charset="0"/>
                <a:cs typeface="Trebuchet MS" panose="020B0603020202020204"/>
              </a:rPr>
              <a:t>example,</a:t>
            </a:r>
            <a:r>
              <a:rPr lang="en-US" sz="2600" spc="-345" dirty="0">
                <a:latin typeface="Gill Sans MT" panose="020B0502020104020203" pitchFamily="34" charset="0"/>
                <a:cs typeface="Trebuchet MS" panose="020B0603020202020204"/>
              </a:rPr>
              <a:t> </a:t>
            </a:r>
            <a:r>
              <a:rPr lang="en-US" sz="2600" spc="60" dirty="0">
                <a:latin typeface="Gill Sans MT" panose="020B0502020104020203" pitchFamily="34" charset="0"/>
                <a:cs typeface="Trebuchet MS" panose="020B0603020202020204"/>
              </a:rPr>
              <a:t>you</a:t>
            </a:r>
            <a:r>
              <a:rPr lang="en-US" sz="2600" spc="-135" dirty="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might</a:t>
            </a:r>
            <a:r>
              <a:rPr lang="en-US" sz="2600" spc="-130" dirty="0">
                <a:latin typeface="Gill Sans MT" panose="020B0502020104020203" pitchFamily="34" charset="0"/>
                <a:cs typeface="Trebuchet MS" panose="020B0603020202020204"/>
              </a:rPr>
              <a:t> </a:t>
            </a:r>
            <a:r>
              <a:rPr lang="en-US" sz="2600" spc="30" dirty="0">
                <a:latin typeface="Gill Sans MT" panose="020B0502020104020203" pitchFamily="34" charset="0"/>
                <a:cs typeface="Trebuchet MS" panose="020B0603020202020204"/>
              </a:rPr>
              <a:t>associate</a:t>
            </a:r>
            <a:r>
              <a:rPr lang="en-US" sz="2600" spc="-130"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5" dirty="0">
                <a:latin typeface="Gill Sans MT" panose="020B0502020104020203" pitchFamily="34" charset="0"/>
                <a:cs typeface="Trebuchet MS" panose="020B0603020202020204"/>
              </a:rPr>
              <a:t>term</a:t>
            </a:r>
            <a:r>
              <a:rPr lang="en-US" sz="2600" spc="-130" dirty="0">
                <a:latin typeface="Gill Sans MT" panose="020B0502020104020203" pitchFamily="34" charset="0"/>
                <a:cs typeface="Trebuchet MS" panose="020B0603020202020204"/>
              </a:rPr>
              <a:t> </a:t>
            </a:r>
            <a:r>
              <a:rPr lang="en-US" sz="2600" spc="60" dirty="0">
                <a:latin typeface="Gill Sans MT" panose="020B0502020104020203" pitchFamily="34" charset="0"/>
                <a:cs typeface="Trebuchet MS" panose="020B0603020202020204"/>
              </a:rPr>
              <a:t>you</a:t>
            </a:r>
            <a:r>
              <a:rPr lang="en-US" sz="2600" spc="-135" dirty="0">
                <a:latin typeface="Gill Sans MT" panose="020B0502020104020203" pitchFamily="34" charset="0"/>
                <a:cs typeface="Trebuchet MS" panose="020B0603020202020204"/>
              </a:rPr>
              <a:t> </a:t>
            </a:r>
            <a:r>
              <a:rPr lang="en-US" sz="2600" spc="90" dirty="0">
                <a:latin typeface="Gill Sans MT" panose="020B0502020104020203" pitchFamily="34" charset="0"/>
                <a:cs typeface="Trebuchet MS" panose="020B0603020202020204"/>
              </a:rPr>
              <a:t>need to remember with a common item that you are familiar with.</a:t>
            </a:r>
          </a:p>
          <a:p>
            <a:pPr marL="12700" algn="just">
              <a:lnSpc>
                <a:spcPts val="2660"/>
              </a:lnSpc>
              <a:spcBef>
                <a:spcPts val="100"/>
              </a:spcBef>
            </a:pPr>
            <a:endParaRPr lang="en-US" sz="2600" spc="50" dirty="0">
              <a:latin typeface="Gill Sans MT" panose="020B0502020104020203" pitchFamily="34" charset="0"/>
              <a:cs typeface="Trebuchet MS" panose="020B0603020202020204"/>
            </a:endParaRPr>
          </a:p>
          <a:p>
            <a:pPr marL="12700" algn="just">
              <a:lnSpc>
                <a:spcPts val="2660"/>
              </a:lnSpc>
              <a:spcBef>
                <a:spcPts val="100"/>
              </a:spcBef>
            </a:pPr>
            <a:r>
              <a:rPr lang="en-US" sz="2600" spc="50" dirty="0">
                <a:latin typeface="Gill Sans MT" panose="020B0502020104020203" pitchFamily="34" charset="0"/>
                <a:cs typeface="Trebuchet MS" panose="020B0603020202020204"/>
              </a:rPr>
              <a:t>   The</a:t>
            </a:r>
            <a:r>
              <a:rPr lang="en-US" sz="2600" spc="-135" dirty="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best</a:t>
            </a:r>
            <a:r>
              <a:rPr lang="en-US" sz="2600" spc="-140"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mnemonics</a:t>
            </a:r>
            <a:r>
              <a:rPr lang="en-US" sz="2600" spc="-135"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are</a:t>
            </a:r>
            <a:r>
              <a:rPr lang="en-US" sz="2600" dirty="0">
                <a:latin typeface="Gill Sans MT" panose="020B0502020104020203" pitchFamily="34" charset="0"/>
                <a:cs typeface="Trebuchet MS" panose="020B0603020202020204"/>
              </a:rPr>
              <a:t> </a:t>
            </a:r>
            <a:r>
              <a:rPr lang="en-US" sz="2600" spc="20" dirty="0">
                <a:latin typeface="Gill Sans MT" panose="020B0502020104020203" pitchFamily="34" charset="0"/>
                <a:cs typeface="Trebuchet MS" panose="020B0603020202020204"/>
              </a:rPr>
              <a:t>those</a:t>
            </a:r>
            <a:r>
              <a:rPr lang="en-US" sz="2600" spc="-140" dirty="0">
                <a:latin typeface="Gill Sans MT" panose="020B0502020104020203" pitchFamily="34" charset="0"/>
                <a:cs typeface="Trebuchet MS" panose="020B0603020202020204"/>
              </a:rPr>
              <a:t> </a:t>
            </a:r>
            <a:r>
              <a:rPr lang="en-US" sz="2600" spc="-105" dirty="0">
                <a:latin typeface="Gill Sans MT" panose="020B0502020104020203" pitchFamily="34" charset="0"/>
                <a:cs typeface="Trebuchet MS" panose="020B0603020202020204"/>
              </a:rPr>
              <a:t>that</a:t>
            </a:r>
            <a:r>
              <a:rPr lang="en-US" sz="2600" spc="-140" dirty="0">
                <a:latin typeface="Gill Sans MT" panose="020B0502020104020203" pitchFamily="34" charset="0"/>
                <a:cs typeface="Trebuchet MS" panose="020B0603020202020204"/>
              </a:rPr>
              <a:t> </a:t>
            </a:r>
            <a:r>
              <a:rPr lang="en-US" sz="2600" spc="-30" dirty="0">
                <a:latin typeface="Gill Sans MT" panose="020B0502020104020203" pitchFamily="34" charset="0"/>
                <a:cs typeface="Trebuchet MS" panose="020B0603020202020204"/>
              </a:rPr>
              <a:t>utilize</a:t>
            </a:r>
            <a:r>
              <a:rPr lang="en-US" sz="2600" spc="-140" dirty="0">
                <a:latin typeface="Gill Sans MT" panose="020B0502020104020203" pitchFamily="34" charset="0"/>
                <a:cs typeface="Trebuchet MS" panose="020B0603020202020204"/>
              </a:rPr>
              <a:t> </a:t>
            </a:r>
            <a:r>
              <a:rPr lang="en-US" sz="2600" spc="35" dirty="0">
                <a:latin typeface="Gill Sans MT" panose="020B0502020104020203" pitchFamily="34" charset="0"/>
                <a:cs typeface="Trebuchet MS" panose="020B0603020202020204"/>
              </a:rPr>
              <a:t>positive</a:t>
            </a:r>
            <a:r>
              <a:rPr lang="en-US" sz="2600" spc="-135" dirty="0">
                <a:latin typeface="Gill Sans MT" panose="020B0502020104020203" pitchFamily="34" charset="0"/>
                <a:cs typeface="Trebuchet MS" panose="020B0603020202020204"/>
              </a:rPr>
              <a:t> </a:t>
            </a:r>
            <a:r>
              <a:rPr lang="en-US" sz="2600" spc="35" dirty="0">
                <a:latin typeface="Gill Sans MT" panose="020B0502020104020203" pitchFamily="34" charset="0"/>
                <a:cs typeface="Trebuchet MS" panose="020B0603020202020204"/>
              </a:rPr>
              <a:t>imagery,</a:t>
            </a:r>
            <a:r>
              <a:rPr lang="en-US" sz="2600" spc="-350" dirty="0">
                <a:latin typeface="Gill Sans MT" panose="020B0502020104020203" pitchFamily="34" charset="0"/>
                <a:cs typeface="Trebuchet MS" panose="020B0603020202020204"/>
              </a:rPr>
              <a:t> </a:t>
            </a:r>
            <a:r>
              <a:rPr lang="en-US" sz="2600" spc="70" dirty="0">
                <a:latin typeface="Gill Sans MT" panose="020B0502020104020203" pitchFamily="34" charset="0"/>
                <a:cs typeface="Trebuchet MS" panose="020B0603020202020204"/>
              </a:rPr>
              <a:t>humor</a:t>
            </a:r>
            <a:r>
              <a:rPr lang="en-US" sz="2600" spc="-140"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or</a:t>
            </a:r>
            <a:r>
              <a:rPr lang="en-US" sz="2600" dirty="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novelty.</a:t>
            </a:r>
            <a:r>
              <a:rPr lang="en-US" sz="2600" spc="-610" dirty="0">
                <a:latin typeface="Gill Sans MT" panose="020B0502020104020203" pitchFamily="34" charset="0"/>
                <a:cs typeface="Trebuchet MS" panose="020B0603020202020204"/>
              </a:rPr>
              <a:t> </a:t>
            </a:r>
            <a:r>
              <a:rPr lang="en-US" sz="2600" spc="5" dirty="0">
                <a:latin typeface="Gill Sans MT" panose="020B0502020104020203" pitchFamily="34" charset="0"/>
                <a:cs typeface="Trebuchet MS" panose="020B0603020202020204"/>
              </a:rPr>
              <a:t>You</a:t>
            </a:r>
            <a:r>
              <a:rPr lang="en-US" sz="2600" spc="-135" dirty="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might</a:t>
            </a:r>
            <a:r>
              <a:rPr lang="en-US" sz="2600" spc="-135"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come</a:t>
            </a:r>
            <a:r>
              <a:rPr lang="en-US" sz="2600" spc="-140" dirty="0">
                <a:latin typeface="Gill Sans MT" panose="020B0502020104020203" pitchFamily="34" charset="0"/>
                <a:cs typeface="Trebuchet MS" panose="020B0603020202020204"/>
              </a:rPr>
              <a:t> </a:t>
            </a:r>
            <a:r>
              <a:rPr lang="en-US" sz="2600" spc="105" dirty="0">
                <a:latin typeface="Gill Sans MT" panose="020B0502020104020203" pitchFamily="34" charset="0"/>
                <a:cs typeface="Trebuchet MS" panose="020B0603020202020204"/>
              </a:rPr>
              <a:t>up</a:t>
            </a:r>
            <a:r>
              <a:rPr lang="en-US" sz="2600" spc="-135" dirty="0">
                <a:latin typeface="Gill Sans MT" panose="020B0502020104020203" pitchFamily="34" charset="0"/>
                <a:cs typeface="Trebuchet MS" panose="020B0603020202020204"/>
              </a:rPr>
              <a:t> </a:t>
            </a:r>
            <a:r>
              <a:rPr lang="en-US" sz="2600" spc="-25" dirty="0">
                <a:latin typeface="Gill Sans MT" panose="020B0502020104020203" pitchFamily="34" charset="0"/>
                <a:cs typeface="Trebuchet MS" panose="020B0603020202020204"/>
              </a:rPr>
              <a:t>with</a:t>
            </a:r>
            <a:r>
              <a:rPr lang="en-US" sz="2600" spc="-140"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25" dirty="0">
                <a:latin typeface="Gill Sans MT" panose="020B0502020104020203" pitchFamily="34" charset="0"/>
                <a:cs typeface="Trebuchet MS" panose="020B0603020202020204"/>
              </a:rPr>
              <a:t>rhyme,</a:t>
            </a:r>
            <a:r>
              <a:rPr lang="en-US" sz="2600" spc="-345" dirty="0">
                <a:latin typeface="Gill Sans MT" panose="020B0502020104020203" pitchFamily="34" charset="0"/>
                <a:cs typeface="Trebuchet MS" panose="020B0603020202020204"/>
              </a:rPr>
              <a:t> </a:t>
            </a:r>
            <a:r>
              <a:rPr lang="en-US" sz="2600" spc="150" dirty="0">
                <a:latin typeface="Gill Sans MT" panose="020B0502020104020203" pitchFamily="34" charset="0"/>
                <a:cs typeface="Trebuchet MS" panose="020B0603020202020204"/>
              </a:rPr>
              <a:t>song</a:t>
            </a:r>
            <a:r>
              <a:rPr lang="en-US" sz="2600"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or</a:t>
            </a:r>
            <a:r>
              <a:rPr lang="en-US" sz="2600" spc="-140" dirty="0">
                <a:latin typeface="Gill Sans MT" panose="020B0502020104020203" pitchFamily="34" charset="0"/>
                <a:cs typeface="Trebuchet MS" panose="020B0603020202020204"/>
              </a:rPr>
              <a:t> </a:t>
            </a:r>
            <a:r>
              <a:rPr lang="en-US" sz="2600" spc="15" dirty="0">
                <a:latin typeface="Gill Sans MT" panose="020B0502020104020203" pitchFamily="34" charset="0"/>
                <a:cs typeface="Trebuchet MS" panose="020B0603020202020204"/>
              </a:rPr>
              <a:t>joke</a:t>
            </a:r>
            <a:r>
              <a:rPr lang="en-US" sz="2600" spc="-135"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to</a:t>
            </a:r>
            <a:r>
              <a:rPr lang="en-US" sz="2600" spc="-135"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help</a:t>
            </a:r>
            <a:r>
              <a:rPr lang="en-US" sz="2600" spc="-135"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remember</a:t>
            </a:r>
            <a:r>
              <a:rPr lang="en-US" sz="2600" spc="-135"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specific</a:t>
            </a:r>
            <a:r>
              <a:rPr lang="en-US" sz="2600" spc="-135" dirty="0">
                <a:latin typeface="Gill Sans MT" panose="020B0502020104020203" pitchFamily="34" charset="0"/>
                <a:cs typeface="Trebuchet MS" panose="020B0603020202020204"/>
              </a:rPr>
              <a:t> </a:t>
            </a:r>
            <a:r>
              <a:rPr lang="en-US" sz="2600" spc="70" dirty="0">
                <a:latin typeface="Gill Sans MT" panose="020B0502020104020203" pitchFamily="34" charset="0"/>
                <a:cs typeface="Trebuchet MS" panose="020B0603020202020204"/>
              </a:rPr>
              <a:t>segment  </a:t>
            </a:r>
            <a:r>
              <a:rPr lang="en-US" sz="2600" spc="-60" dirty="0">
                <a:latin typeface="Gill Sans MT" panose="020B0502020104020203" pitchFamily="34" charset="0"/>
                <a:cs typeface="Trebuchet MS" panose="020B0603020202020204"/>
              </a:rPr>
              <a:t>of</a:t>
            </a:r>
            <a:r>
              <a:rPr lang="en-US" sz="2600" spc="-140" dirty="0">
                <a:latin typeface="Gill Sans MT" panose="020B0502020104020203" pitchFamily="34" charset="0"/>
                <a:cs typeface="Trebuchet MS" panose="020B0603020202020204"/>
              </a:rPr>
              <a:t> </a:t>
            </a:r>
            <a:r>
              <a:rPr lang="en-US" sz="2600" spc="-5" dirty="0">
                <a:latin typeface="Gill Sans MT" panose="020B0502020104020203" pitchFamily="34" charset="0"/>
                <a:cs typeface="Trebuchet MS" panose="020B0603020202020204"/>
              </a:rPr>
              <a:t>information.</a:t>
            </a:r>
            <a:endParaRPr lang="en-US" sz="2600" dirty="0">
              <a:latin typeface="Gill Sans MT" panose="020B0502020104020203" pitchFamily="34" charset="0"/>
              <a:cs typeface="Trebuchet MS" panose="020B0603020202020204"/>
            </a:endParaRPr>
          </a:p>
          <a:p>
            <a:endParaRPr lang="en-US" dirty="0"/>
          </a:p>
        </p:txBody>
      </p:sp>
      <p:pic>
        <p:nvPicPr>
          <p:cNvPr id="4" name="Picture 3"/>
          <p:cNvPicPr>
            <a:picLocks noChangeAspect="1"/>
          </p:cNvPicPr>
          <p:nvPr/>
        </p:nvPicPr>
        <p:blipFill>
          <a:blip r:embed="rId2"/>
          <a:stretch>
            <a:fillRect/>
          </a:stretch>
        </p:blipFill>
        <p:spPr>
          <a:xfrm>
            <a:off x="135055" y="2702257"/>
            <a:ext cx="2266949" cy="2764667"/>
          </a:xfrm>
          <a:prstGeom prst="rect">
            <a:avLst/>
          </a:prstGeom>
          <a:ln>
            <a:noFill/>
          </a:ln>
          <a:effectLst>
            <a:softEdge rad="112500"/>
          </a:effectLst>
        </p:spPr>
      </p:pic>
    </p:spTree>
    <p:extLst>
      <p:ext uri="{BB962C8B-B14F-4D97-AF65-F5344CB8AC3E}">
        <p14:creationId xmlns:p14="http://schemas.microsoft.com/office/powerpoint/2010/main" val="2064793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spc="145" dirty="0">
                <a:solidFill>
                  <a:srgbClr val="663366"/>
                </a:solidFill>
                <a:latin typeface="Trebuchet MS" panose="020B0603020202020204"/>
                <a:cs typeface="Trebuchet MS" panose="020B0603020202020204"/>
              </a:rPr>
              <a:t>Ways</a:t>
            </a:r>
            <a:r>
              <a:rPr lang="en-US" sz="4000" spc="-195" dirty="0">
                <a:solidFill>
                  <a:srgbClr val="663366"/>
                </a:solidFill>
                <a:latin typeface="Trebuchet MS" panose="020B0603020202020204"/>
                <a:cs typeface="Trebuchet MS" panose="020B0603020202020204"/>
              </a:rPr>
              <a:t> </a:t>
            </a:r>
            <a:r>
              <a:rPr lang="en-US" sz="4000" spc="-80" dirty="0">
                <a:solidFill>
                  <a:srgbClr val="663366"/>
                </a:solidFill>
                <a:latin typeface="Trebuchet MS" panose="020B0603020202020204"/>
                <a:cs typeface="Trebuchet MS" panose="020B0603020202020204"/>
              </a:rPr>
              <a:t>of</a:t>
            </a:r>
            <a:r>
              <a:rPr lang="en-US" sz="4000" spc="-195" dirty="0">
                <a:solidFill>
                  <a:srgbClr val="663366"/>
                </a:solidFill>
                <a:latin typeface="Trebuchet MS" panose="020B0603020202020204"/>
                <a:cs typeface="Trebuchet MS" panose="020B0603020202020204"/>
              </a:rPr>
              <a:t> </a:t>
            </a:r>
            <a:r>
              <a:rPr lang="en-US" sz="4000" spc="120" dirty="0">
                <a:solidFill>
                  <a:srgbClr val="663366"/>
                </a:solidFill>
                <a:latin typeface="Trebuchet MS" panose="020B0603020202020204"/>
                <a:cs typeface="Trebuchet MS" panose="020B0603020202020204"/>
              </a:rPr>
              <a:t>improving</a:t>
            </a:r>
            <a:r>
              <a:rPr lang="en-US" sz="4000" spc="-190" dirty="0">
                <a:solidFill>
                  <a:srgbClr val="663366"/>
                </a:solidFill>
                <a:latin typeface="Trebuchet MS" panose="020B0603020202020204"/>
                <a:cs typeface="Trebuchet MS" panose="020B0603020202020204"/>
              </a:rPr>
              <a:t> </a:t>
            </a:r>
            <a:r>
              <a:rPr lang="en-US" sz="4000" spc="140" dirty="0">
                <a:solidFill>
                  <a:srgbClr val="663366"/>
                </a:solidFill>
                <a:latin typeface="Trebuchet MS" panose="020B0603020202020204"/>
                <a:cs typeface="Trebuchet MS" panose="020B0603020202020204"/>
              </a:rPr>
              <a:t>memory</a:t>
            </a:r>
            <a:endParaRPr lang="en-US" dirty="0"/>
          </a:p>
        </p:txBody>
      </p:sp>
      <p:sp>
        <p:nvSpPr>
          <p:cNvPr id="3" name="Content Placeholder 2"/>
          <p:cNvSpPr>
            <a:spLocks noGrp="1"/>
          </p:cNvSpPr>
          <p:nvPr>
            <p:ph idx="1"/>
          </p:nvPr>
        </p:nvSpPr>
        <p:spPr>
          <a:xfrm>
            <a:off x="2251880" y="1853248"/>
            <a:ext cx="8453065" cy="4195481"/>
          </a:xfrm>
        </p:spPr>
        <p:txBody>
          <a:bodyPr/>
          <a:lstStyle/>
          <a:p>
            <a:pPr marL="0" indent="0" algn="just">
              <a:buNone/>
            </a:pPr>
            <a:r>
              <a:rPr lang="en-US" b="1" spc="60" dirty="0">
                <a:latin typeface="Gill Sans MT" panose="020B0502020104020203" pitchFamily="34" charset="0"/>
                <a:cs typeface="Trebuchet MS" panose="020B0603020202020204"/>
              </a:rPr>
              <a:t>4. </a:t>
            </a:r>
            <a:r>
              <a:rPr lang="en-US" sz="2400" b="1" spc="60" dirty="0">
                <a:latin typeface="Gill Sans MT" panose="020B0502020104020203" pitchFamily="34" charset="0"/>
                <a:cs typeface="Trebuchet MS" panose="020B0603020202020204"/>
              </a:rPr>
              <a:t>Elaborate and Rehearse the Information are</a:t>
            </a:r>
            <a:r>
              <a:rPr lang="en-US" sz="2400" b="1" spc="-140" dirty="0">
                <a:latin typeface="Gill Sans MT" panose="020B0502020104020203" pitchFamily="34" charset="0"/>
                <a:cs typeface="Trebuchet MS" panose="020B0603020202020204"/>
              </a:rPr>
              <a:t> </a:t>
            </a:r>
            <a:r>
              <a:rPr lang="en-US" sz="2400" b="1" spc="80" dirty="0">
                <a:latin typeface="Gill Sans MT" panose="020B0502020104020203" pitchFamily="34" charset="0"/>
                <a:cs typeface="Trebuchet MS" panose="020B0603020202020204"/>
              </a:rPr>
              <a:t>studying.</a:t>
            </a:r>
          </a:p>
          <a:p>
            <a:pPr algn="just"/>
            <a:r>
              <a:rPr lang="en-US" sz="2400" b="1" spc="80" dirty="0">
                <a:latin typeface="Gill Sans MT" panose="020B0502020104020203" pitchFamily="34" charset="0"/>
                <a:cs typeface="Trebuchet MS" panose="020B0603020202020204"/>
              </a:rPr>
              <a:t>I</a:t>
            </a:r>
            <a:r>
              <a:rPr lang="en-US" sz="2400" spc="80" dirty="0">
                <a:latin typeface="Gill Sans MT" panose="020B0502020104020203" pitchFamily="34" charset="0"/>
                <a:cs typeface="Trebuchet MS" panose="020B0603020202020204"/>
              </a:rPr>
              <a:t>n</a:t>
            </a:r>
            <a:r>
              <a:rPr lang="en-US" sz="2400" spc="-135" dirty="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order</a:t>
            </a:r>
            <a:r>
              <a:rPr lang="en-US" sz="2400" spc="-140"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to</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recall</a:t>
            </a:r>
            <a:r>
              <a:rPr lang="en-US" sz="2400" spc="-140" dirty="0">
                <a:latin typeface="Gill Sans MT" panose="020B0502020104020203" pitchFamily="34" charset="0"/>
                <a:cs typeface="Trebuchet MS" panose="020B0603020202020204"/>
              </a:rPr>
              <a:t> </a:t>
            </a:r>
            <a:r>
              <a:rPr lang="en-US" sz="2400" spc="-5" dirty="0">
                <a:latin typeface="Gill Sans MT" panose="020B0502020104020203" pitchFamily="34" charset="0"/>
                <a:cs typeface="Trebuchet MS" panose="020B0603020202020204"/>
              </a:rPr>
              <a:t>information,</a:t>
            </a:r>
            <a:r>
              <a:rPr lang="en-US" sz="2400" spc="-34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you</a:t>
            </a:r>
            <a:r>
              <a:rPr lang="en-US" sz="2400" spc="-140" dirty="0">
                <a:latin typeface="Gill Sans MT" panose="020B0502020104020203" pitchFamily="34" charset="0"/>
                <a:cs typeface="Trebuchet MS" panose="020B0603020202020204"/>
              </a:rPr>
              <a:t> </a:t>
            </a:r>
            <a:r>
              <a:rPr lang="en-US" sz="2400" spc="90" dirty="0">
                <a:latin typeface="Gill Sans MT" panose="020B0502020104020203" pitchFamily="34" charset="0"/>
                <a:cs typeface="Trebuchet MS" panose="020B0603020202020204"/>
              </a:rPr>
              <a:t>need</a:t>
            </a:r>
            <a:r>
              <a:rPr lang="en-US" sz="2400" spc="-135"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to </a:t>
            </a:r>
            <a:r>
              <a:rPr lang="en-US" sz="2400" spc="90" dirty="0">
                <a:latin typeface="Gill Sans MT" panose="020B0502020104020203" pitchFamily="34" charset="0"/>
                <a:cs typeface="Trebuchet MS" panose="020B0603020202020204"/>
              </a:rPr>
              <a:t>encode</a:t>
            </a:r>
            <a:r>
              <a:rPr lang="en-US" sz="2400" spc="-140"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what</a:t>
            </a:r>
            <a:r>
              <a:rPr lang="en-US" sz="2400" spc="-140"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you</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are</a:t>
            </a:r>
            <a:r>
              <a:rPr lang="en-US" sz="2400" spc="-140" dirty="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studying</a:t>
            </a:r>
            <a:r>
              <a:rPr lang="en-US" sz="2400" spc="-135" dirty="0">
                <a:latin typeface="Gill Sans MT" panose="020B0502020104020203" pitchFamily="34" charset="0"/>
                <a:cs typeface="Trebuchet MS" panose="020B0603020202020204"/>
              </a:rPr>
              <a:t> </a:t>
            </a:r>
            <a:r>
              <a:rPr lang="en-US" sz="2400" spc="-20" dirty="0">
                <a:latin typeface="Gill Sans MT" panose="020B0502020104020203" pitchFamily="34" charset="0"/>
                <a:cs typeface="Trebuchet MS" panose="020B0603020202020204"/>
              </a:rPr>
              <a:t>into</a:t>
            </a:r>
            <a:r>
              <a:rPr lang="en-US" sz="2400" spc="-140"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long-term </a:t>
            </a:r>
            <a:r>
              <a:rPr lang="en-US" sz="2400" spc="20" dirty="0">
                <a:latin typeface="Gill Sans MT" panose="020B0502020104020203" pitchFamily="34" charset="0"/>
                <a:cs typeface="Trebuchet MS" panose="020B0603020202020204"/>
              </a:rPr>
              <a:t>memory. </a:t>
            </a:r>
            <a:r>
              <a:rPr lang="en-US" sz="2400" spc="155" dirty="0">
                <a:latin typeface="Gill Sans MT" panose="020B0502020104020203" pitchFamily="34" charset="0"/>
                <a:cs typeface="Trebuchet MS" panose="020B0603020202020204"/>
              </a:rPr>
              <a:t>One </a:t>
            </a:r>
            <a:r>
              <a:rPr lang="en-US" sz="2400" spc="-60" dirty="0">
                <a:latin typeface="Gill Sans MT" panose="020B0502020104020203" pitchFamily="34" charset="0"/>
                <a:cs typeface="Trebuchet MS" panose="020B0603020202020204"/>
              </a:rPr>
              <a:t>of </a:t>
            </a:r>
            <a:r>
              <a:rPr lang="en-US" sz="2400" spc="-40" dirty="0">
                <a:latin typeface="Gill Sans MT" panose="020B0502020104020203" pitchFamily="34" charset="0"/>
                <a:cs typeface="Trebuchet MS" panose="020B0603020202020204"/>
              </a:rPr>
              <a:t>the </a:t>
            </a:r>
            <a:r>
              <a:rPr lang="en-US" sz="2400" spc="15" dirty="0">
                <a:latin typeface="Gill Sans MT" panose="020B0502020104020203" pitchFamily="34" charset="0"/>
                <a:cs typeface="Trebuchet MS" panose="020B0603020202020204"/>
              </a:rPr>
              <a:t>most </a:t>
            </a:r>
            <a:r>
              <a:rPr lang="en-US" sz="2400" spc="-30" dirty="0">
                <a:latin typeface="Gill Sans MT" panose="020B0502020104020203" pitchFamily="34" charset="0"/>
                <a:cs typeface="Trebuchet MS" panose="020B0603020202020204"/>
              </a:rPr>
              <a:t>effective </a:t>
            </a:r>
            <a:r>
              <a:rPr lang="en-US" sz="2400" spc="105" dirty="0">
                <a:latin typeface="Gill Sans MT" panose="020B0502020104020203" pitchFamily="34" charset="0"/>
                <a:cs typeface="Trebuchet MS" panose="020B0603020202020204"/>
              </a:rPr>
              <a:t>encoding  </a:t>
            </a:r>
            <a:r>
              <a:rPr lang="en-US" sz="2400" spc="40" dirty="0">
                <a:latin typeface="Gill Sans MT" panose="020B0502020104020203" pitchFamily="34" charset="0"/>
                <a:cs typeface="Trebuchet MS" panose="020B0603020202020204"/>
              </a:rPr>
              <a:t>techniques</a:t>
            </a:r>
            <a:r>
              <a:rPr lang="en-US" sz="2400" spc="-140" dirty="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is</a:t>
            </a:r>
            <a:r>
              <a:rPr lang="en-US" sz="2400" spc="-140" dirty="0">
                <a:latin typeface="Gill Sans MT" panose="020B0502020104020203" pitchFamily="34" charset="0"/>
                <a:cs typeface="Trebuchet MS" panose="020B0603020202020204"/>
              </a:rPr>
              <a:t> </a:t>
            </a:r>
            <a:r>
              <a:rPr lang="en-US" sz="2400" spc="70" dirty="0">
                <a:latin typeface="Gill Sans MT" panose="020B0502020104020203" pitchFamily="34" charset="0"/>
                <a:cs typeface="Trebuchet MS" panose="020B0603020202020204"/>
              </a:rPr>
              <a:t>known</a:t>
            </a:r>
            <a:r>
              <a:rPr lang="en-US" sz="2400" spc="-135" dirty="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as</a:t>
            </a:r>
            <a:r>
              <a:rPr lang="en-US" sz="2400" spc="-140" dirty="0">
                <a:latin typeface="Gill Sans MT" panose="020B0502020104020203" pitchFamily="34" charset="0"/>
                <a:cs typeface="Trebuchet MS" panose="020B0603020202020204"/>
              </a:rPr>
              <a:t> </a:t>
            </a:r>
            <a:r>
              <a:rPr lang="en-US" sz="2400" spc="25" dirty="0">
                <a:latin typeface="Gill Sans MT" panose="020B0502020104020203" pitchFamily="34" charset="0"/>
                <a:cs typeface="Trebuchet MS" panose="020B0603020202020204"/>
              </a:rPr>
              <a:t>elaborative</a:t>
            </a:r>
            <a:r>
              <a:rPr lang="en-US" sz="2400" spc="-135" dirty="0">
                <a:latin typeface="Gill Sans MT" panose="020B0502020104020203" pitchFamily="34" charset="0"/>
                <a:cs typeface="Trebuchet MS" panose="020B0603020202020204"/>
              </a:rPr>
              <a:t> </a:t>
            </a:r>
            <a:r>
              <a:rPr lang="en-US" sz="2400" spc="15" dirty="0">
                <a:latin typeface="Gill Sans MT" panose="020B0502020104020203" pitchFamily="34" charset="0"/>
                <a:cs typeface="Trebuchet MS" panose="020B0603020202020204"/>
              </a:rPr>
              <a:t>rehearsal.</a:t>
            </a:r>
          </a:p>
          <a:p>
            <a:pPr algn="just"/>
            <a:r>
              <a:rPr lang="en-US" sz="2400" spc="170" dirty="0">
                <a:latin typeface="Gill Sans MT" panose="020B0502020104020203" pitchFamily="34" charset="0"/>
                <a:cs typeface="Trebuchet MS" panose="020B0603020202020204"/>
              </a:rPr>
              <a:t>An</a:t>
            </a:r>
            <a:r>
              <a:rPr lang="en-US" sz="2400" spc="-135" dirty="0">
                <a:latin typeface="Gill Sans MT" panose="020B0502020104020203" pitchFamily="34" charset="0"/>
                <a:cs typeface="Trebuchet MS" panose="020B0603020202020204"/>
              </a:rPr>
              <a:t> </a:t>
            </a:r>
            <a:r>
              <a:rPr lang="en-US" sz="2400" spc="70" dirty="0">
                <a:latin typeface="Gill Sans MT" panose="020B0502020104020203" pitchFamily="34" charset="0"/>
                <a:cs typeface="Trebuchet MS" panose="020B0603020202020204"/>
              </a:rPr>
              <a:t>example</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of</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this</a:t>
            </a:r>
            <a:r>
              <a:rPr lang="en-US" sz="2400" spc="-135" dirty="0">
                <a:latin typeface="Gill Sans MT" panose="020B0502020104020203" pitchFamily="34" charset="0"/>
                <a:cs typeface="Trebuchet MS" panose="020B0603020202020204"/>
              </a:rPr>
              <a:t> </a:t>
            </a:r>
            <a:r>
              <a:rPr lang="en-US" sz="2400" spc="30" dirty="0">
                <a:latin typeface="Gill Sans MT" panose="020B0502020104020203" pitchFamily="34" charset="0"/>
                <a:cs typeface="Trebuchet MS" panose="020B0603020202020204"/>
              </a:rPr>
              <a:t>technique</a:t>
            </a:r>
            <a:r>
              <a:rPr lang="en-US" sz="2400" spc="-130" dirty="0">
                <a:latin typeface="Gill Sans MT" panose="020B0502020104020203" pitchFamily="34" charset="0"/>
                <a:cs typeface="Trebuchet MS" panose="020B0603020202020204"/>
              </a:rPr>
              <a:t> </a:t>
            </a:r>
            <a:r>
              <a:rPr lang="en-US" sz="2400" spc="55" dirty="0">
                <a:latin typeface="Gill Sans MT" panose="020B0502020104020203" pitchFamily="34" charset="0"/>
                <a:cs typeface="Trebuchet MS" panose="020B0603020202020204"/>
              </a:rPr>
              <a:t>would</a:t>
            </a:r>
            <a:r>
              <a:rPr lang="en-US" sz="2400" spc="-135" dirty="0">
                <a:latin typeface="Gill Sans MT" panose="020B0502020104020203" pitchFamily="34" charset="0"/>
                <a:cs typeface="Trebuchet MS" panose="020B0603020202020204"/>
              </a:rPr>
              <a:t> </a:t>
            </a:r>
            <a:r>
              <a:rPr lang="en-US" sz="2400" spc="150" dirty="0">
                <a:latin typeface="Gill Sans MT" panose="020B0502020104020203" pitchFamily="34" charset="0"/>
                <a:cs typeface="Trebuchet MS" panose="020B0603020202020204"/>
              </a:rPr>
              <a:t>be</a:t>
            </a:r>
            <a:r>
              <a:rPr lang="en-US" sz="2400" spc="-135"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to</a:t>
            </a:r>
            <a:r>
              <a:rPr lang="en-US" sz="2400" spc="-135" dirty="0">
                <a:latin typeface="Gill Sans MT" panose="020B0502020104020203" pitchFamily="34" charset="0"/>
                <a:cs typeface="Trebuchet MS" panose="020B0603020202020204"/>
              </a:rPr>
              <a:t> </a:t>
            </a:r>
            <a:r>
              <a:rPr lang="en-US" sz="2400" spc="50" dirty="0">
                <a:latin typeface="Gill Sans MT" panose="020B0502020104020203" pitchFamily="34" charset="0"/>
                <a:cs typeface="Trebuchet MS" panose="020B0603020202020204"/>
              </a:rPr>
              <a:t>read</a:t>
            </a:r>
            <a:r>
              <a:rPr lang="en-US" sz="2400"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the</a:t>
            </a:r>
            <a:r>
              <a:rPr lang="en-US" sz="2400" spc="-140"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definition</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of</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a:t>
            </a:r>
            <a:r>
              <a:rPr lang="en-US" sz="2400" spc="-135"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key</a:t>
            </a:r>
            <a:r>
              <a:rPr lang="en-US" sz="2400" spc="-135"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term,</a:t>
            </a:r>
            <a:r>
              <a:rPr lang="en-US" sz="2400" spc="-345"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study</a:t>
            </a:r>
            <a:r>
              <a:rPr lang="en-US" sz="2400" spc="-135"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the</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definition</a:t>
            </a:r>
            <a:r>
              <a:rPr lang="en-US" sz="2400"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of</a:t>
            </a:r>
            <a:r>
              <a:rPr lang="en-US" sz="2400" spc="-140" dirty="0">
                <a:latin typeface="Gill Sans MT" panose="020B0502020104020203" pitchFamily="34" charset="0"/>
                <a:cs typeface="Trebuchet MS" panose="020B0603020202020204"/>
              </a:rPr>
              <a:t> </a:t>
            </a:r>
            <a:r>
              <a:rPr lang="en-US" sz="2400" spc="-105" dirty="0">
                <a:latin typeface="Gill Sans MT" panose="020B0502020104020203" pitchFamily="34" charset="0"/>
                <a:cs typeface="Trebuchet MS" panose="020B0603020202020204"/>
              </a:rPr>
              <a:t>that</a:t>
            </a:r>
            <a:r>
              <a:rPr lang="en-US" sz="2400" spc="-135" dirty="0">
                <a:latin typeface="Gill Sans MT" panose="020B0502020104020203" pitchFamily="34" charset="0"/>
                <a:cs typeface="Trebuchet MS" panose="020B0603020202020204"/>
              </a:rPr>
              <a:t> </a:t>
            </a:r>
            <a:r>
              <a:rPr lang="en-US" sz="2400" spc="-5" dirty="0">
                <a:latin typeface="Gill Sans MT" panose="020B0502020104020203" pitchFamily="34" charset="0"/>
                <a:cs typeface="Trebuchet MS" panose="020B0603020202020204"/>
              </a:rPr>
              <a:t>term</a:t>
            </a:r>
            <a:r>
              <a:rPr lang="en-US" sz="2400" spc="-135" dirty="0">
                <a:latin typeface="Gill Sans MT" panose="020B0502020104020203" pitchFamily="34" charset="0"/>
                <a:cs typeface="Trebuchet MS" panose="020B0603020202020204"/>
              </a:rPr>
              <a:t> </a:t>
            </a:r>
            <a:r>
              <a:rPr lang="en-US" sz="2400" spc="85" dirty="0">
                <a:latin typeface="Gill Sans MT" panose="020B0502020104020203" pitchFamily="34" charset="0"/>
                <a:cs typeface="Trebuchet MS" panose="020B0603020202020204"/>
              </a:rPr>
              <a:t>and</a:t>
            </a:r>
            <a:r>
              <a:rPr lang="en-US" sz="2400" spc="-135" dirty="0">
                <a:latin typeface="Gill Sans MT" panose="020B0502020104020203" pitchFamily="34" charset="0"/>
                <a:cs typeface="Trebuchet MS" panose="020B0603020202020204"/>
              </a:rPr>
              <a:t> </a:t>
            </a:r>
            <a:r>
              <a:rPr lang="en-US" sz="2400" spc="-15" dirty="0">
                <a:latin typeface="Gill Sans MT" panose="020B0502020104020203" pitchFamily="34" charset="0"/>
                <a:cs typeface="Trebuchet MS" panose="020B0603020202020204"/>
              </a:rPr>
              <a:t>then</a:t>
            </a:r>
            <a:r>
              <a:rPr lang="en-US" sz="2400" spc="-135" dirty="0">
                <a:latin typeface="Gill Sans MT" panose="020B0502020104020203" pitchFamily="34" charset="0"/>
                <a:cs typeface="Trebuchet MS" panose="020B0603020202020204"/>
              </a:rPr>
              <a:t> </a:t>
            </a:r>
            <a:r>
              <a:rPr lang="en-US" sz="2400" spc="50" dirty="0">
                <a:latin typeface="Gill Sans MT" panose="020B0502020104020203" pitchFamily="34" charset="0"/>
                <a:cs typeface="Trebuchet MS" panose="020B0603020202020204"/>
              </a:rPr>
              <a:t>read</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a:t>
            </a:r>
            <a:r>
              <a:rPr lang="en-US" sz="2400" spc="-135"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more</a:t>
            </a:r>
            <a:r>
              <a:rPr lang="en-US" sz="2400" spc="-135" dirty="0">
                <a:latin typeface="Gill Sans MT" panose="020B0502020104020203" pitchFamily="34" charset="0"/>
                <a:cs typeface="Trebuchet MS" panose="020B0603020202020204"/>
              </a:rPr>
              <a:t> </a:t>
            </a:r>
            <a:r>
              <a:rPr lang="en-US" sz="2400" spc="30" dirty="0">
                <a:latin typeface="Gill Sans MT" panose="020B0502020104020203" pitchFamily="34" charset="0"/>
                <a:cs typeface="Trebuchet MS" panose="020B0603020202020204"/>
              </a:rPr>
              <a:t>detailed</a:t>
            </a:r>
            <a:r>
              <a:rPr lang="en-US" sz="2400"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description</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of</a:t>
            </a:r>
            <a:r>
              <a:rPr lang="en-US" sz="2400" spc="-135"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what</a:t>
            </a:r>
            <a:r>
              <a:rPr lang="en-US" sz="2400" spc="-135" dirty="0">
                <a:latin typeface="Gill Sans MT" panose="020B0502020104020203" pitchFamily="34" charset="0"/>
                <a:cs typeface="Trebuchet MS" panose="020B0603020202020204"/>
              </a:rPr>
              <a:t> </a:t>
            </a:r>
            <a:r>
              <a:rPr lang="en-US" sz="2400" spc="-105" dirty="0">
                <a:latin typeface="Gill Sans MT" panose="020B0502020104020203" pitchFamily="34" charset="0"/>
                <a:cs typeface="Trebuchet MS" panose="020B0603020202020204"/>
              </a:rPr>
              <a:t>that</a:t>
            </a:r>
            <a:r>
              <a:rPr lang="en-US" sz="2400" spc="-135" dirty="0">
                <a:latin typeface="Gill Sans MT" panose="020B0502020104020203" pitchFamily="34" charset="0"/>
                <a:cs typeface="Trebuchet MS" panose="020B0603020202020204"/>
              </a:rPr>
              <a:t> </a:t>
            </a:r>
            <a:r>
              <a:rPr lang="en-US" sz="2400" spc="-5" dirty="0">
                <a:latin typeface="Gill Sans MT" panose="020B0502020104020203" pitchFamily="34" charset="0"/>
                <a:cs typeface="Trebuchet MS" panose="020B0603020202020204"/>
              </a:rPr>
              <a:t>term</a:t>
            </a:r>
            <a:r>
              <a:rPr lang="en-US" sz="2400" spc="-135" dirty="0">
                <a:latin typeface="Gill Sans MT" panose="020B0502020104020203" pitchFamily="34" charset="0"/>
                <a:cs typeface="Trebuchet MS" panose="020B0603020202020204"/>
              </a:rPr>
              <a:t> </a:t>
            </a:r>
            <a:r>
              <a:rPr lang="en-US" sz="2400" spc="25" dirty="0">
                <a:latin typeface="Gill Sans MT" panose="020B0502020104020203" pitchFamily="34" charset="0"/>
                <a:cs typeface="Trebuchet MS" panose="020B0603020202020204"/>
              </a:rPr>
              <a:t>means.</a:t>
            </a:r>
            <a:r>
              <a:rPr lang="en-US" sz="2400" spc="-34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After</a:t>
            </a:r>
            <a:r>
              <a:rPr lang="en-US" sz="2400"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repeating</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this</a:t>
            </a:r>
            <a:r>
              <a:rPr lang="en-US" sz="2400" spc="-130" dirty="0">
                <a:latin typeface="Gill Sans MT" panose="020B0502020104020203" pitchFamily="34" charset="0"/>
                <a:cs typeface="Trebuchet MS" panose="020B0603020202020204"/>
              </a:rPr>
              <a:t> </a:t>
            </a:r>
            <a:r>
              <a:rPr lang="en-US" sz="2400" spc="90" dirty="0">
                <a:latin typeface="Gill Sans MT" panose="020B0502020104020203" pitchFamily="34" charset="0"/>
                <a:cs typeface="Trebuchet MS" panose="020B0603020202020204"/>
              </a:rPr>
              <a:t>process</a:t>
            </a:r>
            <a:r>
              <a:rPr lang="en-US" sz="2400" spc="-130"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a:t>
            </a:r>
            <a:r>
              <a:rPr lang="en-US" sz="2400" spc="-130" dirty="0">
                <a:latin typeface="Gill Sans MT" panose="020B0502020104020203" pitchFamily="34" charset="0"/>
                <a:cs typeface="Trebuchet MS" panose="020B0603020202020204"/>
              </a:rPr>
              <a:t> </a:t>
            </a:r>
            <a:r>
              <a:rPr lang="en-US" sz="2400" spc="-20" dirty="0">
                <a:latin typeface="Gill Sans MT" panose="020B0502020104020203" pitchFamily="34" charset="0"/>
                <a:cs typeface="Trebuchet MS" panose="020B0603020202020204"/>
              </a:rPr>
              <a:t>few</a:t>
            </a:r>
            <a:r>
              <a:rPr lang="en-US" sz="2400" spc="-130" dirty="0">
                <a:latin typeface="Gill Sans MT" panose="020B0502020104020203" pitchFamily="34" charset="0"/>
                <a:cs typeface="Trebuchet MS" panose="020B0603020202020204"/>
              </a:rPr>
              <a:t> </a:t>
            </a:r>
            <a:r>
              <a:rPr lang="en-US" sz="2400" spc="-25" dirty="0">
                <a:latin typeface="Gill Sans MT" panose="020B0502020104020203" pitchFamily="34" charset="0"/>
                <a:cs typeface="Trebuchet MS" panose="020B0603020202020204"/>
              </a:rPr>
              <a:t>times,</a:t>
            </a:r>
            <a:r>
              <a:rPr lang="en-US" sz="2400" spc="-34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your</a:t>
            </a:r>
            <a:r>
              <a:rPr lang="en-US" sz="2400" spc="-130"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recall  </a:t>
            </a:r>
            <a:r>
              <a:rPr lang="en-US" sz="2400" spc="-60" dirty="0">
                <a:latin typeface="Gill Sans MT" panose="020B0502020104020203" pitchFamily="34" charset="0"/>
                <a:cs typeface="Trebuchet MS" panose="020B0603020202020204"/>
              </a:rPr>
              <a:t>of</a:t>
            </a:r>
            <a:r>
              <a:rPr lang="en-US" sz="2400" spc="-140"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the</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information</a:t>
            </a:r>
            <a:r>
              <a:rPr lang="en-US" sz="2400" spc="-135" dirty="0">
                <a:latin typeface="Gill Sans MT" panose="020B0502020104020203" pitchFamily="34" charset="0"/>
                <a:cs typeface="Trebuchet MS" panose="020B0603020202020204"/>
              </a:rPr>
              <a:t> </a:t>
            </a:r>
            <a:r>
              <a:rPr lang="en-US" sz="2400" spc="15" dirty="0">
                <a:latin typeface="Gill Sans MT" panose="020B0502020104020203" pitchFamily="34" charset="0"/>
                <a:cs typeface="Trebuchet MS" panose="020B0603020202020204"/>
              </a:rPr>
              <a:t>will</a:t>
            </a:r>
            <a:r>
              <a:rPr lang="en-US" sz="2400" spc="-135" dirty="0">
                <a:latin typeface="Gill Sans MT" panose="020B0502020104020203" pitchFamily="34" charset="0"/>
                <a:cs typeface="Trebuchet MS" panose="020B0603020202020204"/>
              </a:rPr>
              <a:t> </a:t>
            </a:r>
            <a:r>
              <a:rPr lang="en-US" sz="2400" spc="150" dirty="0">
                <a:latin typeface="Gill Sans MT" panose="020B0502020104020203" pitchFamily="34" charset="0"/>
                <a:cs typeface="Trebuchet MS" panose="020B0603020202020204"/>
              </a:rPr>
              <a:t>be</a:t>
            </a:r>
            <a:r>
              <a:rPr lang="en-US" sz="2400" spc="-135" dirty="0">
                <a:latin typeface="Gill Sans MT" panose="020B0502020104020203" pitchFamily="34" charset="0"/>
                <a:cs typeface="Trebuchet MS" panose="020B0603020202020204"/>
              </a:rPr>
              <a:t> </a:t>
            </a:r>
            <a:r>
              <a:rPr lang="en-US" sz="2400" spc="-20" dirty="0">
                <a:latin typeface="Gill Sans MT" panose="020B0502020104020203" pitchFamily="34" charset="0"/>
                <a:cs typeface="Trebuchet MS" panose="020B0603020202020204"/>
              </a:rPr>
              <a:t>far</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better.</a:t>
            </a:r>
            <a:endParaRPr lang="en-US" sz="2400" dirty="0">
              <a:latin typeface="Gill Sans MT" panose="020B0502020104020203" pitchFamily="34" charset="0"/>
              <a:cs typeface="Trebuchet MS" panose="020B0603020202020204"/>
            </a:endParaRPr>
          </a:p>
          <a:p>
            <a:endParaRPr lang="en-US" dirty="0">
              <a:latin typeface="Gill Sans MT" panose="020B0502020104020203" pitchFamily="34" charset="0"/>
              <a:cs typeface="Trebuchet MS" panose="020B0603020202020204"/>
            </a:endParaRPr>
          </a:p>
          <a:p>
            <a:endParaRPr lang="en-US" dirty="0">
              <a:latin typeface="Gill Sans MT" panose="020B0502020104020203" pitchFamily="34" charset="0"/>
            </a:endParaRPr>
          </a:p>
        </p:txBody>
      </p:sp>
      <p:pic>
        <p:nvPicPr>
          <p:cNvPr id="5" name="Picture 4"/>
          <p:cNvPicPr>
            <a:picLocks noChangeAspect="1"/>
          </p:cNvPicPr>
          <p:nvPr/>
        </p:nvPicPr>
        <p:blipFill>
          <a:blip r:embed="rId2"/>
          <a:stretch>
            <a:fillRect/>
          </a:stretch>
        </p:blipFill>
        <p:spPr>
          <a:xfrm>
            <a:off x="0" y="3493827"/>
            <a:ext cx="2688609" cy="3364173"/>
          </a:xfrm>
          <a:prstGeom prst="rect">
            <a:avLst/>
          </a:prstGeom>
        </p:spPr>
      </p:pic>
    </p:spTree>
    <p:extLst>
      <p:ext uri="{BB962C8B-B14F-4D97-AF65-F5344CB8AC3E}">
        <p14:creationId xmlns:p14="http://schemas.microsoft.com/office/powerpoint/2010/main" val="1740814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542198" y="2126776"/>
            <a:ext cx="8403660" cy="3675364"/>
          </a:xfrm>
          <a:prstGeom prst="rect">
            <a:avLst/>
          </a:prstGeom>
        </p:spPr>
        <p:txBody>
          <a:bodyPr vert="horz" wrap="square" lIns="0" tIns="58419" rIns="0" bIns="0" rtlCol="0">
            <a:spAutoFit/>
          </a:bodyPr>
          <a:lstStyle/>
          <a:p>
            <a:pPr marL="241300" marR="5080" indent="-228600" algn="just">
              <a:lnSpc>
                <a:spcPts val="2800"/>
              </a:lnSpc>
              <a:spcBef>
                <a:spcPts val="460"/>
              </a:spcBef>
            </a:pPr>
            <a:r>
              <a:rPr lang="en-US" sz="2600" b="1" spc="-35" dirty="0">
                <a:latin typeface="Gill Sans MT" panose="020B0502020104020203" pitchFamily="34" charset="0"/>
                <a:cs typeface="Trebuchet MS" panose="020B0603020202020204"/>
              </a:rPr>
              <a:t>5. </a:t>
            </a:r>
            <a:r>
              <a:rPr lang="en-US" sz="2600" b="1" spc="55" dirty="0">
                <a:latin typeface="Gill Sans MT" panose="020B0502020104020203" pitchFamily="34" charset="0"/>
                <a:cs typeface="Trebuchet MS" panose="020B0603020202020204"/>
              </a:rPr>
              <a:t>Teach</a:t>
            </a:r>
            <a:r>
              <a:rPr lang="en-US" sz="2600" b="1" spc="-135" dirty="0">
                <a:latin typeface="Gill Sans MT" panose="020B0502020104020203" pitchFamily="34" charset="0"/>
                <a:cs typeface="Trebuchet MS" panose="020B0603020202020204"/>
              </a:rPr>
              <a:t> </a:t>
            </a:r>
            <a:r>
              <a:rPr lang="en-US" sz="2600" b="1" spc="40" dirty="0">
                <a:latin typeface="Gill Sans MT" panose="020B0502020104020203" pitchFamily="34" charset="0"/>
                <a:cs typeface="Trebuchet MS" panose="020B0603020202020204"/>
              </a:rPr>
              <a:t>new</a:t>
            </a:r>
            <a:r>
              <a:rPr lang="en-US" sz="2600" b="1" spc="-140" dirty="0">
                <a:latin typeface="Gill Sans MT" panose="020B0502020104020203" pitchFamily="34" charset="0"/>
                <a:cs typeface="Trebuchet MS" panose="020B0603020202020204"/>
              </a:rPr>
              <a:t> </a:t>
            </a:r>
            <a:r>
              <a:rPr lang="en-US" sz="2600" b="1" spc="60" dirty="0">
                <a:latin typeface="Gill Sans MT" panose="020B0502020104020203" pitchFamily="34" charset="0"/>
                <a:cs typeface="Trebuchet MS" panose="020B0603020202020204"/>
              </a:rPr>
              <a:t>concepts</a:t>
            </a:r>
            <a:r>
              <a:rPr lang="en-US" sz="2600" b="1" spc="-135" dirty="0">
                <a:latin typeface="Gill Sans MT" panose="020B0502020104020203" pitchFamily="34" charset="0"/>
                <a:cs typeface="Trebuchet MS" panose="020B0603020202020204"/>
              </a:rPr>
              <a:t> </a:t>
            </a:r>
            <a:r>
              <a:rPr lang="en-US" sz="2600" b="1" spc="-65" dirty="0">
                <a:latin typeface="Gill Sans MT" panose="020B0502020104020203" pitchFamily="34" charset="0"/>
                <a:cs typeface="Trebuchet MS" panose="020B0603020202020204"/>
              </a:rPr>
              <a:t>to</a:t>
            </a:r>
            <a:r>
              <a:rPr lang="en-US" sz="2600" b="1" spc="-140" dirty="0">
                <a:latin typeface="Gill Sans MT" panose="020B0502020104020203" pitchFamily="34" charset="0"/>
                <a:cs typeface="Trebuchet MS" panose="020B0603020202020204"/>
              </a:rPr>
              <a:t> </a:t>
            </a:r>
            <a:r>
              <a:rPr lang="en-US" sz="2600" b="1" spc="30" dirty="0">
                <a:latin typeface="Gill Sans MT" panose="020B0502020104020203" pitchFamily="34" charset="0"/>
                <a:cs typeface="Trebuchet MS" panose="020B0603020202020204"/>
              </a:rPr>
              <a:t>another</a:t>
            </a:r>
            <a:r>
              <a:rPr lang="en-US" sz="2600" b="1" spc="-135" dirty="0">
                <a:latin typeface="Gill Sans MT" panose="020B0502020104020203" pitchFamily="34" charset="0"/>
                <a:cs typeface="Trebuchet MS" panose="020B0603020202020204"/>
              </a:rPr>
              <a:t> </a:t>
            </a:r>
            <a:r>
              <a:rPr lang="en-US" sz="2600" b="1" spc="60" dirty="0">
                <a:latin typeface="Gill Sans MT" panose="020B0502020104020203" pitchFamily="34" charset="0"/>
                <a:cs typeface="Trebuchet MS" panose="020B0603020202020204"/>
              </a:rPr>
              <a:t>person</a:t>
            </a:r>
            <a:endParaRPr lang="en-US" sz="2600" spc="55" dirty="0">
              <a:latin typeface="Gill Sans MT" panose="020B0502020104020203" pitchFamily="34" charset="0"/>
              <a:cs typeface="Trebuchet MS" panose="020B0603020202020204"/>
            </a:endParaRPr>
          </a:p>
          <a:p>
            <a:pPr marL="241300" marR="5080" indent="-228600" algn="just">
              <a:lnSpc>
                <a:spcPts val="2800"/>
              </a:lnSpc>
              <a:spcBef>
                <a:spcPts val="460"/>
              </a:spcBef>
            </a:pPr>
            <a:r>
              <a:rPr lang="en-US" sz="2600" spc="55" dirty="0">
                <a:latin typeface="Gill Sans MT" panose="020B0502020104020203" pitchFamily="34" charset="0"/>
                <a:cs typeface="Trebuchet MS" panose="020B0603020202020204"/>
              </a:rPr>
              <a:t>  </a:t>
            </a:r>
            <a:r>
              <a:rPr sz="2600" spc="55" dirty="0">
                <a:latin typeface="Gill Sans MT" panose="020B0502020104020203" pitchFamily="34" charset="0"/>
                <a:cs typeface="Trebuchet MS" panose="020B0603020202020204"/>
              </a:rPr>
              <a:t>Research </a:t>
            </a:r>
            <a:r>
              <a:rPr sz="2600" spc="100" dirty="0">
                <a:latin typeface="Gill Sans MT" panose="020B0502020104020203" pitchFamily="34" charset="0"/>
                <a:cs typeface="Trebuchet MS" panose="020B0603020202020204"/>
              </a:rPr>
              <a:t>suggests </a:t>
            </a:r>
            <a:r>
              <a:rPr sz="2600" spc="-105" dirty="0">
                <a:latin typeface="Gill Sans MT" panose="020B0502020104020203" pitchFamily="34" charset="0"/>
                <a:cs typeface="Trebuchet MS" panose="020B0603020202020204"/>
              </a:rPr>
              <a:t>that </a:t>
            </a:r>
            <a:r>
              <a:rPr sz="2600" spc="85" dirty="0">
                <a:latin typeface="Gill Sans MT" panose="020B0502020104020203" pitchFamily="34" charset="0"/>
                <a:cs typeface="Trebuchet MS" panose="020B0603020202020204"/>
              </a:rPr>
              <a:t>reading </a:t>
            </a:r>
            <a:r>
              <a:rPr sz="2600" spc="20" dirty="0">
                <a:latin typeface="Gill Sans MT" panose="020B0502020104020203" pitchFamily="34" charset="0"/>
                <a:cs typeface="Trebuchet MS" panose="020B0603020202020204"/>
              </a:rPr>
              <a:t>materials </a:t>
            </a:r>
            <a:r>
              <a:rPr sz="2600" spc="-40" dirty="0">
                <a:latin typeface="Gill Sans MT" panose="020B0502020104020203" pitchFamily="34" charset="0"/>
                <a:cs typeface="Trebuchet MS" panose="020B0603020202020204"/>
              </a:rPr>
              <a:t>out  </a:t>
            </a:r>
            <a:r>
              <a:rPr sz="2600" spc="75" dirty="0">
                <a:latin typeface="Gill Sans MT" panose="020B0502020104020203" pitchFamily="34" charset="0"/>
                <a:cs typeface="Trebuchet MS" panose="020B0603020202020204"/>
              </a:rPr>
              <a:t>loud </a:t>
            </a:r>
            <a:r>
              <a:rPr sz="2600" spc="30" dirty="0">
                <a:latin typeface="Gill Sans MT" panose="020B0502020104020203" pitchFamily="34" charset="0"/>
                <a:cs typeface="Trebuchet MS" panose="020B0603020202020204"/>
              </a:rPr>
              <a:t>significantly </a:t>
            </a:r>
            <a:r>
              <a:rPr sz="2600" spc="65" dirty="0">
                <a:latin typeface="Gill Sans MT" panose="020B0502020104020203" pitchFamily="34" charset="0"/>
                <a:cs typeface="Trebuchet MS" panose="020B0603020202020204"/>
              </a:rPr>
              <a:t>improves </a:t>
            </a:r>
            <a:r>
              <a:rPr sz="2600" spc="100" dirty="0">
                <a:latin typeface="Gill Sans MT" panose="020B0502020104020203" pitchFamily="34" charset="0"/>
                <a:cs typeface="Trebuchet MS" panose="020B0603020202020204"/>
              </a:rPr>
              <a:t>memory </a:t>
            </a:r>
            <a:r>
              <a:rPr sz="2600" spc="-60" dirty="0">
                <a:latin typeface="Gill Sans MT" panose="020B0502020104020203" pitchFamily="34" charset="0"/>
                <a:cs typeface="Trebuchet MS" panose="020B0603020202020204"/>
              </a:rPr>
              <a:t>of </a:t>
            </a:r>
            <a:r>
              <a:rPr sz="2600" spc="-40" dirty="0">
                <a:latin typeface="Gill Sans MT" panose="020B0502020104020203" pitchFamily="34" charset="0"/>
                <a:cs typeface="Trebuchet MS" panose="020B0603020202020204"/>
              </a:rPr>
              <a:t>the  </a:t>
            </a:r>
            <a:r>
              <a:rPr sz="2600" spc="-15" dirty="0">
                <a:latin typeface="Gill Sans MT" panose="020B0502020104020203" pitchFamily="34" charset="0"/>
                <a:cs typeface="Trebuchet MS" panose="020B0603020202020204"/>
              </a:rPr>
              <a:t>material. </a:t>
            </a:r>
            <a:r>
              <a:rPr sz="2600" spc="60" dirty="0">
                <a:latin typeface="Gill Sans MT" panose="020B0502020104020203" pitchFamily="34" charset="0"/>
                <a:cs typeface="Trebuchet MS" panose="020B0603020202020204"/>
              </a:rPr>
              <a:t>Educators </a:t>
            </a:r>
            <a:r>
              <a:rPr sz="2600" spc="85" dirty="0">
                <a:latin typeface="Gill Sans MT" panose="020B0502020104020203" pitchFamily="34" charset="0"/>
                <a:cs typeface="Trebuchet MS" panose="020B0603020202020204"/>
              </a:rPr>
              <a:t>and </a:t>
            </a:r>
            <a:r>
              <a:rPr sz="2600" spc="90" dirty="0">
                <a:latin typeface="Gill Sans MT" panose="020B0502020104020203" pitchFamily="34" charset="0"/>
                <a:cs typeface="Trebuchet MS" panose="020B0603020202020204"/>
              </a:rPr>
              <a:t>psychologists </a:t>
            </a:r>
            <a:r>
              <a:rPr sz="2600" spc="40" dirty="0">
                <a:latin typeface="Gill Sans MT" panose="020B0502020104020203" pitchFamily="34" charset="0"/>
                <a:cs typeface="Trebuchet MS" panose="020B0603020202020204"/>
              </a:rPr>
              <a:t>have  </a:t>
            </a:r>
            <a:r>
              <a:rPr sz="2600" spc="60" dirty="0">
                <a:latin typeface="Gill Sans MT" panose="020B0502020104020203" pitchFamily="34" charset="0"/>
                <a:cs typeface="Trebuchet MS" panose="020B0603020202020204"/>
              </a:rPr>
              <a:t>also </a:t>
            </a:r>
            <a:r>
              <a:rPr sz="2600" spc="70" dirty="0">
                <a:latin typeface="Gill Sans MT" panose="020B0502020104020203" pitchFamily="34" charset="0"/>
                <a:cs typeface="Trebuchet MS" panose="020B0603020202020204"/>
              </a:rPr>
              <a:t>discovered </a:t>
            </a:r>
            <a:r>
              <a:rPr sz="2600" spc="-105" dirty="0">
                <a:latin typeface="Gill Sans MT" panose="020B0502020104020203" pitchFamily="34" charset="0"/>
                <a:cs typeface="Trebuchet MS" panose="020B0603020202020204"/>
              </a:rPr>
              <a:t>that </a:t>
            </a:r>
            <a:endParaRPr lang="en-US" sz="2600" spc="-105" dirty="0">
              <a:latin typeface="Gill Sans MT" panose="020B0502020104020203" pitchFamily="34" charset="0"/>
              <a:cs typeface="Trebuchet MS" panose="020B0603020202020204"/>
            </a:endParaRPr>
          </a:p>
          <a:p>
            <a:pPr marL="241300" marR="5080" indent="-228600" algn="just">
              <a:lnSpc>
                <a:spcPts val="2800"/>
              </a:lnSpc>
              <a:spcBef>
                <a:spcPts val="460"/>
              </a:spcBef>
            </a:pPr>
            <a:r>
              <a:rPr lang="en-US" sz="2600" spc="-105" dirty="0">
                <a:latin typeface="Gill Sans MT" panose="020B0502020104020203" pitchFamily="34" charset="0"/>
                <a:cs typeface="Trebuchet MS" panose="020B0603020202020204"/>
              </a:rPr>
              <a:t>  </a:t>
            </a:r>
            <a:r>
              <a:rPr sz="2600" spc="90" dirty="0">
                <a:latin typeface="Gill Sans MT" panose="020B0502020104020203" pitchFamily="34" charset="0"/>
                <a:cs typeface="Trebuchet MS" panose="020B0603020202020204"/>
              </a:rPr>
              <a:t>having </a:t>
            </a:r>
            <a:r>
              <a:rPr sz="2600" spc="15" dirty="0">
                <a:latin typeface="Gill Sans MT" panose="020B0502020104020203" pitchFamily="34" charset="0"/>
                <a:cs typeface="Trebuchet MS" panose="020B0603020202020204"/>
              </a:rPr>
              <a:t>students </a:t>
            </a:r>
            <a:r>
              <a:rPr sz="2600" spc="-5" dirty="0">
                <a:latin typeface="Gill Sans MT" panose="020B0502020104020203" pitchFamily="34" charset="0"/>
                <a:cs typeface="Trebuchet MS" panose="020B0603020202020204"/>
              </a:rPr>
              <a:t>actually  </a:t>
            </a:r>
            <a:r>
              <a:rPr sz="2600" i="1" spc="5" dirty="0">
                <a:latin typeface="Gill Sans MT" panose="020B0502020104020203" pitchFamily="34" charset="0"/>
                <a:cs typeface="Georgia" panose="02040502050405020303"/>
              </a:rPr>
              <a:t>teach </a:t>
            </a:r>
            <a:r>
              <a:rPr sz="2600" spc="50" dirty="0">
                <a:latin typeface="Gill Sans MT" panose="020B0502020104020203" pitchFamily="34" charset="0"/>
                <a:cs typeface="Trebuchet MS" panose="020B0603020202020204"/>
              </a:rPr>
              <a:t>new concepts</a:t>
            </a:r>
            <a:endParaRPr lang="en-US" sz="2600" spc="50" dirty="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50" dirty="0">
                <a:latin typeface="Gill Sans MT" panose="020B0502020104020203" pitchFamily="34" charset="0"/>
                <a:cs typeface="Trebuchet MS" panose="020B0603020202020204"/>
              </a:rPr>
              <a:t> </a:t>
            </a:r>
            <a:r>
              <a:rPr sz="2600" spc="-80" dirty="0">
                <a:latin typeface="Gill Sans MT" panose="020B0502020104020203" pitchFamily="34" charset="0"/>
                <a:cs typeface="Trebuchet MS" panose="020B0603020202020204"/>
              </a:rPr>
              <a:t>to </a:t>
            </a:r>
            <a:r>
              <a:rPr sz="2600" spc="30" dirty="0">
                <a:latin typeface="Gill Sans MT" panose="020B0502020104020203" pitchFamily="34" charset="0"/>
                <a:cs typeface="Trebuchet MS" panose="020B0603020202020204"/>
              </a:rPr>
              <a:t>others </a:t>
            </a:r>
            <a:r>
              <a:rPr sz="2600" spc="65" dirty="0">
                <a:latin typeface="Gill Sans MT" panose="020B0502020104020203" pitchFamily="34" charset="0"/>
                <a:cs typeface="Trebuchet MS" panose="020B0603020202020204"/>
              </a:rPr>
              <a:t>enhances  </a:t>
            </a:r>
            <a:r>
              <a:rPr sz="2600" spc="75" dirty="0">
                <a:latin typeface="Gill Sans MT" panose="020B0502020104020203" pitchFamily="34" charset="0"/>
                <a:cs typeface="Trebuchet MS" panose="020B0603020202020204"/>
              </a:rPr>
              <a:t>understanding </a:t>
            </a:r>
            <a:r>
              <a:rPr sz="2600" spc="85" dirty="0">
                <a:latin typeface="Gill Sans MT" panose="020B0502020104020203" pitchFamily="34" charset="0"/>
                <a:cs typeface="Trebuchet MS" panose="020B0603020202020204"/>
              </a:rPr>
              <a:t>and </a:t>
            </a:r>
            <a:r>
              <a:rPr sz="2600" spc="-20" dirty="0">
                <a:latin typeface="Gill Sans MT" panose="020B0502020104020203" pitchFamily="34" charset="0"/>
                <a:cs typeface="Trebuchet MS" panose="020B0603020202020204"/>
              </a:rPr>
              <a:t>recall. </a:t>
            </a:r>
            <a:endParaRPr lang="en-US" sz="2600" spc="-20" dirty="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5" dirty="0">
                <a:latin typeface="Gill Sans MT" panose="020B0502020104020203" pitchFamily="34" charset="0"/>
                <a:cs typeface="Trebuchet MS" panose="020B0603020202020204"/>
              </a:rPr>
              <a:t>You </a:t>
            </a:r>
            <a:r>
              <a:rPr sz="2600" spc="45" dirty="0">
                <a:latin typeface="Gill Sans MT" panose="020B0502020104020203" pitchFamily="34" charset="0"/>
                <a:cs typeface="Trebuchet MS" panose="020B0603020202020204"/>
              </a:rPr>
              <a:t>can </a:t>
            </a:r>
            <a:r>
              <a:rPr sz="2600" spc="80" dirty="0">
                <a:latin typeface="Gill Sans MT" panose="020B0502020104020203" pitchFamily="34" charset="0"/>
                <a:cs typeface="Trebuchet MS" panose="020B0603020202020204"/>
              </a:rPr>
              <a:t>use </a:t>
            </a:r>
            <a:r>
              <a:rPr sz="2600" spc="-10" dirty="0">
                <a:latin typeface="Gill Sans MT" panose="020B0502020104020203" pitchFamily="34" charset="0"/>
                <a:cs typeface="Trebuchet MS" panose="020B0603020202020204"/>
              </a:rPr>
              <a:t>this  </a:t>
            </a:r>
            <a:r>
              <a:rPr sz="2600" spc="70" dirty="0">
                <a:latin typeface="Gill Sans MT" panose="020B0502020104020203" pitchFamily="34" charset="0"/>
                <a:cs typeface="Trebuchet MS" panose="020B0603020202020204"/>
              </a:rPr>
              <a:t>approach</a:t>
            </a:r>
            <a:r>
              <a:rPr sz="2600" spc="-135"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in</a:t>
            </a:r>
            <a:r>
              <a:rPr sz="2600" spc="-135"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your</a:t>
            </a:r>
            <a:r>
              <a:rPr sz="2600" spc="-135" dirty="0">
                <a:latin typeface="Gill Sans MT" panose="020B0502020104020203" pitchFamily="34" charset="0"/>
                <a:cs typeface="Trebuchet MS" panose="020B0603020202020204"/>
              </a:rPr>
              <a:t> </a:t>
            </a:r>
            <a:r>
              <a:rPr sz="2600" spc="35" dirty="0">
                <a:latin typeface="Gill Sans MT" panose="020B0502020104020203" pitchFamily="34" charset="0"/>
                <a:cs typeface="Trebuchet MS" panose="020B0603020202020204"/>
              </a:rPr>
              <a:t>own</a:t>
            </a:r>
            <a:r>
              <a:rPr sz="2600" spc="-135" dirty="0">
                <a:latin typeface="Gill Sans MT" panose="020B0502020104020203" pitchFamily="34" charset="0"/>
                <a:cs typeface="Trebuchet MS" panose="020B0603020202020204"/>
              </a:rPr>
              <a:t> </a:t>
            </a:r>
            <a:r>
              <a:rPr sz="2600" spc="45" dirty="0">
                <a:latin typeface="Gill Sans MT" panose="020B0502020104020203" pitchFamily="34" charset="0"/>
                <a:cs typeface="Trebuchet MS" panose="020B0603020202020204"/>
              </a:rPr>
              <a:t>studies</a:t>
            </a:r>
            <a:endParaRPr lang="en-US" sz="2600" spc="45" dirty="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135" dirty="0">
                <a:latin typeface="Gill Sans MT" panose="020B0502020104020203" pitchFamily="34" charset="0"/>
                <a:cs typeface="Trebuchet MS" panose="020B0603020202020204"/>
              </a:rPr>
              <a:t> </a:t>
            </a:r>
            <a:r>
              <a:rPr sz="2600" spc="150" dirty="0">
                <a:latin typeface="Gill Sans MT" panose="020B0502020104020203" pitchFamily="34" charset="0"/>
                <a:cs typeface="Trebuchet MS" panose="020B0603020202020204"/>
              </a:rPr>
              <a:t>by</a:t>
            </a:r>
            <a:r>
              <a:rPr sz="2600" spc="-135" dirty="0">
                <a:latin typeface="Gill Sans MT" panose="020B0502020104020203" pitchFamily="34" charset="0"/>
                <a:cs typeface="Trebuchet MS" panose="020B0603020202020204"/>
              </a:rPr>
              <a:t> </a:t>
            </a:r>
            <a:r>
              <a:rPr sz="2600" spc="45" dirty="0">
                <a:latin typeface="Gill Sans MT" panose="020B0502020104020203" pitchFamily="34" charset="0"/>
                <a:cs typeface="Trebuchet MS" panose="020B0603020202020204"/>
              </a:rPr>
              <a:t>teaching</a:t>
            </a:r>
            <a:r>
              <a:rPr sz="2600" spc="-135" dirty="0">
                <a:latin typeface="Gill Sans MT" panose="020B0502020104020203" pitchFamily="34" charset="0"/>
                <a:cs typeface="Trebuchet MS" panose="020B0603020202020204"/>
              </a:rPr>
              <a:t> </a:t>
            </a:r>
            <a:r>
              <a:rPr sz="2600" spc="50" dirty="0">
                <a:latin typeface="Gill Sans MT" panose="020B0502020104020203" pitchFamily="34" charset="0"/>
                <a:cs typeface="Trebuchet MS" panose="020B0603020202020204"/>
              </a:rPr>
              <a:t>new  concepts </a:t>
            </a:r>
            <a:r>
              <a:rPr sz="2600" spc="85" dirty="0">
                <a:latin typeface="Gill Sans MT" panose="020B0502020104020203" pitchFamily="34" charset="0"/>
                <a:cs typeface="Trebuchet MS" panose="020B0603020202020204"/>
              </a:rPr>
              <a:t>and </a:t>
            </a:r>
            <a:r>
              <a:rPr sz="2600" spc="10" dirty="0">
                <a:latin typeface="Gill Sans MT" panose="020B0502020104020203" pitchFamily="34" charset="0"/>
                <a:cs typeface="Trebuchet MS" panose="020B0603020202020204"/>
              </a:rPr>
              <a:t>information </a:t>
            </a:r>
            <a:r>
              <a:rPr sz="2600" spc="-80" dirty="0">
                <a:latin typeface="Gill Sans MT" panose="020B0502020104020203" pitchFamily="34" charset="0"/>
                <a:cs typeface="Trebuchet MS" panose="020B0603020202020204"/>
              </a:rPr>
              <a:t>to</a:t>
            </a:r>
            <a:endParaRPr lang="en-US" sz="2600" spc="-80" dirty="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80" dirty="0">
                <a:latin typeface="Gill Sans MT" panose="020B0502020104020203" pitchFamily="34" charset="0"/>
                <a:cs typeface="Trebuchet MS" panose="020B0603020202020204"/>
              </a:rPr>
              <a:t> </a:t>
            </a:r>
            <a:r>
              <a:rPr sz="2600" spc="10" dirty="0">
                <a:latin typeface="Gill Sans MT" panose="020B0502020104020203" pitchFamily="34" charset="0"/>
                <a:cs typeface="Trebuchet MS" panose="020B0603020202020204"/>
              </a:rPr>
              <a:t>a </a:t>
            </a:r>
            <a:r>
              <a:rPr sz="2600" spc="40" dirty="0">
                <a:latin typeface="Gill Sans MT" panose="020B0502020104020203" pitchFamily="34" charset="0"/>
                <a:cs typeface="Trebuchet MS" panose="020B0603020202020204"/>
              </a:rPr>
              <a:t>friend </a:t>
            </a:r>
            <a:r>
              <a:rPr sz="2600" spc="80" dirty="0">
                <a:latin typeface="Gill Sans MT" panose="020B0502020104020203" pitchFamily="34" charset="0"/>
                <a:cs typeface="Trebuchet MS" panose="020B0603020202020204"/>
              </a:rPr>
              <a:t>or</a:t>
            </a:r>
            <a:r>
              <a:rPr lang="en-US" sz="2600" spc="80"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study  </a:t>
            </a:r>
            <a:r>
              <a:rPr sz="2600" spc="-15" dirty="0">
                <a:latin typeface="Gill Sans MT" panose="020B0502020104020203" pitchFamily="34" charset="0"/>
                <a:cs typeface="Trebuchet MS" panose="020B0603020202020204"/>
              </a:rPr>
              <a:t>partner.</a:t>
            </a:r>
            <a:endParaRPr sz="2600" dirty="0">
              <a:latin typeface="Gill Sans MT" panose="020B0502020104020203" pitchFamily="34" charset="0"/>
              <a:cs typeface="Trebuchet MS" panose="020B0603020202020204"/>
            </a:endParaRPr>
          </a:p>
        </p:txBody>
      </p:sp>
      <p:sp>
        <p:nvSpPr>
          <p:cNvPr id="3" name="object 2"/>
          <p:cNvSpPr txBox="1">
            <a:spLocks noGrp="1"/>
          </p:cNvSpPr>
          <p:nvPr/>
        </p:nvSpPr>
        <p:spPr>
          <a:xfrm>
            <a:off x="1735138" y="789940"/>
            <a:ext cx="6228080" cy="566420"/>
          </a:xfrm>
          <a:prstGeom prst="rect">
            <a:avLst/>
          </a:prstGeom>
          <a:noFill/>
          <a:ln w="9525">
            <a:noFill/>
          </a:ln>
        </p:spPr>
        <p:txBody>
          <a:bodyPr vert="horz" wrap="square" lIns="0" tIns="12700" rIns="0" bIns="0" rtlCol="0" anchor="ctr" anchorCtr="0">
            <a:spAutoFit/>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marL="38100">
              <a:lnSpc>
                <a:spcPct val="100000"/>
              </a:lnSpc>
              <a:spcBef>
                <a:spcPts val="100"/>
              </a:spcBef>
            </a:pPr>
            <a:r>
              <a:rPr sz="3600" spc="145" dirty="0">
                <a:solidFill>
                  <a:srgbClr val="663366"/>
                </a:solidFill>
                <a:latin typeface="Trebuchet MS" panose="020B0603020202020204"/>
                <a:cs typeface="Trebuchet MS" panose="020B0603020202020204"/>
              </a:rPr>
              <a:t>Ways</a:t>
            </a:r>
            <a:r>
              <a:rPr sz="3600" spc="-195" dirty="0">
                <a:solidFill>
                  <a:srgbClr val="663366"/>
                </a:solidFill>
                <a:latin typeface="Trebuchet MS" panose="020B0603020202020204"/>
                <a:cs typeface="Trebuchet MS" panose="020B0603020202020204"/>
              </a:rPr>
              <a:t> </a:t>
            </a:r>
            <a:r>
              <a:rPr sz="3600" spc="-80" dirty="0">
                <a:solidFill>
                  <a:srgbClr val="663366"/>
                </a:solidFill>
                <a:latin typeface="Trebuchet MS" panose="020B0603020202020204"/>
                <a:cs typeface="Trebuchet MS" panose="020B0603020202020204"/>
              </a:rPr>
              <a:t>of</a:t>
            </a:r>
            <a:r>
              <a:rPr sz="3600" spc="-195" dirty="0">
                <a:solidFill>
                  <a:srgbClr val="663366"/>
                </a:solidFill>
                <a:latin typeface="Trebuchet MS" panose="020B0603020202020204"/>
                <a:cs typeface="Trebuchet MS" panose="020B0603020202020204"/>
              </a:rPr>
              <a:t> </a:t>
            </a:r>
            <a:r>
              <a:rPr sz="3600" spc="120" dirty="0">
                <a:solidFill>
                  <a:srgbClr val="663366"/>
                </a:solidFill>
                <a:latin typeface="Trebuchet MS" panose="020B0603020202020204"/>
                <a:cs typeface="Trebuchet MS" panose="020B0603020202020204"/>
              </a:rPr>
              <a:t>improving</a:t>
            </a:r>
            <a:r>
              <a:rPr sz="3600" spc="-190" dirty="0">
                <a:solidFill>
                  <a:srgbClr val="663366"/>
                </a:solidFill>
                <a:latin typeface="Trebuchet MS" panose="020B0603020202020204"/>
                <a:cs typeface="Trebuchet MS" panose="020B0603020202020204"/>
              </a:rPr>
              <a:t> </a:t>
            </a:r>
            <a:r>
              <a:rPr sz="3600" spc="140" dirty="0">
                <a:solidFill>
                  <a:srgbClr val="663366"/>
                </a:solidFill>
                <a:latin typeface="Trebuchet MS" panose="020B0603020202020204"/>
                <a:cs typeface="Trebuchet MS" panose="020B0603020202020204"/>
              </a:rPr>
              <a:t>memory</a:t>
            </a:r>
            <a:endParaRPr sz="3600">
              <a:latin typeface="Trebuchet MS" panose="020B0603020202020204"/>
              <a:cs typeface="Trebuchet MS" panose="020B0603020202020204"/>
            </a:endParaRPr>
          </a:p>
        </p:txBody>
      </p:sp>
      <p:pic>
        <p:nvPicPr>
          <p:cNvPr id="7" name="Picture 6"/>
          <p:cNvPicPr>
            <a:picLocks noChangeAspect="1"/>
          </p:cNvPicPr>
          <p:nvPr/>
        </p:nvPicPr>
        <p:blipFill>
          <a:blip r:embed="rId2"/>
          <a:stretch>
            <a:fillRect/>
          </a:stretch>
        </p:blipFill>
        <p:spPr>
          <a:xfrm>
            <a:off x="8255975" y="3742006"/>
            <a:ext cx="3771901" cy="2998158"/>
          </a:xfrm>
          <a:prstGeom prst="rect">
            <a:avLst/>
          </a:prstGeom>
          <a:ln>
            <a:noFill/>
          </a:ln>
          <a:effectLst>
            <a:softEdge rad="112500"/>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81350" y="1352550"/>
            <a:ext cx="5829300" cy="41529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5188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3249"/>
            <a:ext cx="12191999" cy="6851504"/>
          </a:xfrm>
          <a:prstGeom prst="rect">
            <a:avLst/>
          </a:prstGeom>
        </p:spPr>
      </p:pic>
      <p:sp>
        <p:nvSpPr>
          <p:cNvPr id="3" name="Content Placeholder 2"/>
          <p:cNvSpPr>
            <a:spLocks noGrp="1"/>
          </p:cNvSpPr>
          <p:nvPr>
            <p:ph idx="1"/>
          </p:nvPr>
        </p:nvSpPr>
        <p:spPr>
          <a:xfrm>
            <a:off x="1628627" y="1266654"/>
            <a:ext cx="8934743" cy="4324694"/>
          </a:xfrm>
        </p:spPr>
        <p:txBody>
          <a:bodyPr>
            <a:normAutofit/>
          </a:bodyPr>
          <a:lstStyle/>
          <a:p>
            <a:pPr algn="just"/>
            <a:r>
              <a:rPr lang="en-US" sz="4000" b="1" i="1" dirty="0">
                <a:solidFill>
                  <a:schemeClr val="bg1"/>
                </a:solidFill>
              </a:rPr>
              <a:t>“</a:t>
            </a:r>
            <a:r>
              <a:rPr lang="en-US" sz="4000" b="1" i="1" dirty="0">
                <a:solidFill>
                  <a:srgbClr val="FF0000"/>
                </a:solidFill>
              </a:rPr>
              <a:t>The paradox of memory , it can last your life time or be gone tomorrow, you can be unable to remember something you want to recall or incapable of ignoring what you would like to forget”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652388"/>
            <a:ext cx="9404723" cy="1400530"/>
          </a:xfrm>
        </p:spPr>
        <p:txBody>
          <a:bodyPr/>
          <a:lstStyle/>
          <a:p>
            <a:pPr algn="ctr"/>
            <a:r>
              <a:rPr lang="en-US" b="1" dirty="0"/>
              <a:t>Seven sins of memory by Schacters</a:t>
            </a:r>
          </a:p>
        </p:txBody>
      </p:sp>
      <p:sp>
        <p:nvSpPr>
          <p:cNvPr id="3" name="Content Placeholder 2"/>
          <p:cNvSpPr>
            <a:spLocks noGrp="1"/>
          </p:cNvSpPr>
          <p:nvPr>
            <p:ph idx="1"/>
          </p:nvPr>
        </p:nvSpPr>
        <p:spPr>
          <a:xfrm>
            <a:off x="5805673" y="2052918"/>
            <a:ext cx="6015266" cy="4195481"/>
          </a:xfrm>
        </p:spPr>
        <p:txBody>
          <a:bodyPr>
            <a:noAutofit/>
          </a:bodyPr>
          <a:lstStyle/>
          <a:p>
            <a:pPr algn="just"/>
            <a:r>
              <a:rPr lang="en-US" sz="2400" dirty="0">
                <a:effectLst/>
                <a:latin typeface="Gill Sans MT" panose="020B0502020104020203" pitchFamily="34" charset="0"/>
              </a:rPr>
              <a:t>Memories are transient  (Fades with time)</a:t>
            </a:r>
          </a:p>
          <a:p>
            <a:pPr algn="just"/>
            <a:r>
              <a:rPr lang="en-US" sz="2400" dirty="0">
                <a:effectLst/>
                <a:latin typeface="Gill Sans MT" panose="020B0502020104020203" pitchFamily="34" charset="0"/>
              </a:rPr>
              <a:t>We do not remember what we do not pay attention to</a:t>
            </a:r>
          </a:p>
          <a:p>
            <a:pPr algn="just"/>
            <a:r>
              <a:rPr lang="en-US" sz="2400" dirty="0">
                <a:effectLst/>
                <a:latin typeface="Gill Sans MT" panose="020B0502020104020203" pitchFamily="34" charset="0"/>
              </a:rPr>
              <a:t>Our memories can be temporarily blocked</a:t>
            </a:r>
          </a:p>
          <a:p>
            <a:pPr algn="just"/>
            <a:r>
              <a:rPr lang="en-US" sz="2400" dirty="0">
                <a:effectLst/>
                <a:latin typeface="Gill Sans MT" panose="020B0502020104020203" pitchFamily="34" charset="0"/>
              </a:rPr>
              <a:t>We can misattribute the source of memory</a:t>
            </a:r>
          </a:p>
          <a:p>
            <a:pPr algn="just"/>
            <a:r>
              <a:rPr lang="en-US" sz="2400" dirty="0">
                <a:effectLst/>
                <a:latin typeface="Gill Sans MT" panose="020B0502020104020203" pitchFamily="34" charset="0"/>
              </a:rPr>
              <a:t>We are suggestible in our memory</a:t>
            </a:r>
          </a:p>
          <a:p>
            <a:pPr algn="just"/>
            <a:r>
              <a:rPr lang="en-US" sz="2400" dirty="0">
                <a:effectLst/>
                <a:latin typeface="Gill Sans MT" panose="020B0502020104020203" pitchFamily="34" charset="0"/>
              </a:rPr>
              <a:t>We can show memory distortion (Bias)</a:t>
            </a:r>
          </a:p>
          <a:p>
            <a:pPr algn="just"/>
            <a:r>
              <a:rPr lang="en-US" sz="2400" dirty="0">
                <a:effectLst/>
                <a:latin typeface="Gill Sans MT" panose="020B0502020104020203" pitchFamily="34" charset="0"/>
              </a:rPr>
              <a:t>We often fail to forget the things we would like not to recall (persistence of memory)</a:t>
            </a:r>
          </a:p>
        </p:txBody>
      </p:sp>
      <p:pic>
        <p:nvPicPr>
          <p:cNvPr id="4" name="Picture 3"/>
          <p:cNvPicPr>
            <a:picLocks noChangeAspect="1"/>
          </p:cNvPicPr>
          <p:nvPr/>
        </p:nvPicPr>
        <p:blipFill>
          <a:blip r:embed="rId2"/>
          <a:stretch>
            <a:fillRect/>
          </a:stretch>
        </p:blipFill>
        <p:spPr>
          <a:xfrm>
            <a:off x="90673" y="2052918"/>
            <a:ext cx="5715000" cy="4550324"/>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63600"/>
            <a:ext cx="12192000" cy="2650917"/>
          </a:xfrm>
          <a:prstGeom prst="rect">
            <a:avLst/>
          </a:prstGeom>
        </p:spPr>
      </p:pic>
      <p:sp>
        <p:nvSpPr>
          <p:cNvPr id="5" name="Google Shape;134;p25"/>
          <p:cNvSpPr/>
          <p:nvPr/>
        </p:nvSpPr>
        <p:spPr>
          <a:xfrm>
            <a:off x="912168" y="4485630"/>
            <a:ext cx="9781232" cy="1711970"/>
          </a:xfrm>
          <a:prstGeom prst="rect">
            <a:avLst/>
          </a:prstGeom>
          <a:noFill/>
          <a:ln>
            <a:noFill/>
          </a:ln>
        </p:spPr>
        <p:txBody>
          <a:bodyPr spcFirstLastPara="1" wrap="square" lIns="91425" tIns="45700" rIns="91425" bIns="45700" anchor="t" anchorCtr="0">
            <a:noAutofit/>
          </a:bodyPr>
          <a:lstStyle/>
          <a:p>
            <a:pPr marL="685800" marR="0" lvl="2" indent="0" algn="ctr" rtl="0">
              <a:lnSpc>
                <a:spcPct val="100000"/>
              </a:lnSpc>
              <a:spcBef>
                <a:spcPts val="0"/>
              </a:spcBef>
              <a:spcAft>
                <a:spcPts val="0"/>
              </a:spcAft>
              <a:buClr>
                <a:schemeClr val="dk2"/>
              </a:buClr>
              <a:buSzPts val="1800"/>
              <a:buFont typeface="Times New Roman" panose="02020603050405020304"/>
              <a:buNone/>
            </a:pPr>
            <a:r>
              <a:rPr lang="en-US" sz="2800" b="1" i="1" u="none" strike="noStrike" cap="none" dirty="0">
                <a:solidFill>
                  <a:schemeClr val="tx1">
                    <a:lumMod val="85000"/>
                  </a:schemeClr>
                </a:solidFill>
                <a:latin typeface="Times New Roman" panose="02020603050405020304"/>
                <a:ea typeface="Times New Roman" panose="02020603050405020304"/>
                <a:cs typeface="Times New Roman" panose="02020603050405020304"/>
                <a:sym typeface="Times New Roman" panose="02020603050405020304"/>
              </a:rPr>
              <a:t>“</a:t>
            </a:r>
            <a:r>
              <a:rPr lang="en-US" sz="2800" b="1" i="1" u="none" strike="noStrike" cap="none" dirty="0">
                <a:latin typeface="Times New Roman" panose="02020603050405020304"/>
                <a:ea typeface="Times New Roman" panose="02020603050405020304"/>
                <a:cs typeface="Times New Roman" panose="02020603050405020304"/>
                <a:sym typeface="Times New Roman" panose="02020603050405020304"/>
              </a:rPr>
              <a:t>Memory is a mental capacity to store, recall or recognize the events that were previously experienced”.</a:t>
            </a:r>
            <a:endParaRPr sz="2000" b="0" i="0" u="none" strike="noStrike" cap="none" dirty="0">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Learning Framework: Effective Strategies for College Success, Learning  About Learning, Chapter 9: Memory and Information Processing | OERT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5" name="Picture 4"/>
          <p:cNvPicPr>
            <a:picLocks noChangeAspect="1"/>
          </p:cNvPicPr>
          <p:nvPr/>
        </p:nvPicPr>
        <p:blipFill>
          <a:blip r:embed="rId3"/>
          <a:stretch>
            <a:fillRect/>
          </a:stretch>
        </p:blipFill>
        <p:spPr>
          <a:xfrm>
            <a:off x="1014412" y="1825625"/>
            <a:ext cx="9605096" cy="2301875"/>
          </a:xfrm>
          <a:prstGeom prst="rect">
            <a:avLst/>
          </a:prstGeom>
        </p:spPr>
      </p:pic>
      <p:sp>
        <p:nvSpPr>
          <p:cNvPr id="6" name="TextBox 5"/>
          <p:cNvSpPr txBox="1"/>
          <p:nvPr/>
        </p:nvSpPr>
        <p:spPr>
          <a:xfrm>
            <a:off x="1103312" y="3942834"/>
            <a:ext cx="2146300" cy="400110"/>
          </a:xfrm>
          <a:prstGeom prst="rect">
            <a:avLst/>
          </a:prstGeom>
          <a:solidFill>
            <a:schemeClr val="accent1">
              <a:lumMod val="40000"/>
              <a:lumOff val="60000"/>
            </a:schemeClr>
          </a:solidFill>
        </p:spPr>
        <p:txBody>
          <a:bodyPr wrap="square" rtlCol="0">
            <a:spAutoFit/>
          </a:bodyPr>
          <a:lstStyle/>
          <a:p>
            <a:r>
              <a:rPr lang="en-US" sz="2000" dirty="0">
                <a:solidFill>
                  <a:schemeClr val="tx2"/>
                </a:solidFill>
                <a:latin typeface="Gill Sans MT" panose="020B0502020104020203" pitchFamily="34" charset="0"/>
              </a:rPr>
              <a:t>Putting in memory</a:t>
            </a:r>
          </a:p>
        </p:txBody>
      </p:sp>
      <p:sp>
        <p:nvSpPr>
          <p:cNvPr id="7" name="TextBox 6"/>
          <p:cNvSpPr txBox="1"/>
          <p:nvPr/>
        </p:nvSpPr>
        <p:spPr>
          <a:xfrm>
            <a:off x="4405312" y="3942834"/>
            <a:ext cx="2505154" cy="400110"/>
          </a:xfrm>
          <a:prstGeom prst="rect">
            <a:avLst/>
          </a:prstGeom>
          <a:solidFill>
            <a:schemeClr val="accent1">
              <a:lumMod val="40000"/>
              <a:lumOff val="60000"/>
            </a:schemeClr>
          </a:solidFill>
        </p:spPr>
        <p:txBody>
          <a:bodyPr wrap="square" rtlCol="0">
            <a:spAutoFit/>
          </a:bodyPr>
          <a:lstStyle/>
          <a:p>
            <a:r>
              <a:rPr lang="en-US" sz="2000" dirty="0">
                <a:solidFill>
                  <a:schemeClr val="tx2"/>
                </a:solidFill>
                <a:latin typeface="Gill Sans MT" panose="020B0502020104020203" pitchFamily="34" charset="0"/>
              </a:rPr>
              <a:t>Maintain in memory</a:t>
            </a:r>
          </a:p>
        </p:txBody>
      </p:sp>
      <p:sp>
        <p:nvSpPr>
          <p:cNvPr id="8" name="TextBox 7"/>
          <p:cNvSpPr txBox="1"/>
          <p:nvPr/>
        </p:nvSpPr>
        <p:spPr>
          <a:xfrm>
            <a:off x="7505266" y="3942834"/>
            <a:ext cx="2642034" cy="400110"/>
          </a:xfrm>
          <a:prstGeom prst="rect">
            <a:avLst/>
          </a:prstGeom>
          <a:solidFill>
            <a:schemeClr val="accent1">
              <a:lumMod val="40000"/>
              <a:lumOff val="60000"/>
            </a:schemeClr>
          </a:solidFill>
        </p:spPr>
        <p:txBody>
          <a:bodyPr wrap="square" rtlCol="0">
            <a:spAutoFit/>
          </a:bodyPr>
          <a:lstStyle/>
          <a:p>
            <a:r>
              <a:rPr lang="en-US" sz="2000" dirty="0">
                <a:solidFill>
                  <a:schemeClr val="tx2"/>
                </a:solidFill>
                <a:latin typeface="Gill Sans MT" panose="020B0502020104020203" pitchFamily="34" charset="0"/>
              </a:rPr>
              <a:t>Recover from memory</a:t>
            </a:r>
          </a:p>
        </p:txBody>
      </p:sp>
      <p:sp>
        <p:nvSpPr>
          <p:cNvPr id="2" name="TextBox 1"/>
          <p:cNvSpPr txBox="1"/>
          <p:nvPr/>
        </p:nvSpPr>
        <p:spPr>
          <a:xfrm>
            <a:off x="1103312" y="4821545"/>
            <a:ext cx="10334183" cy="2036455"/>
          </a:xfrm>
          <a:prstGeom prst="rect">
            <a:avLst/>
          </a:prstGeom>
          <a:noFill/>
        </p:spPr>
        <p:txBody>
          <a:bodyPr wrap="square" rtlCol="0">
            <a:spAutoFit/>
          </a:bodyPr>
          <a:lstStyle/>
          <a:p>
            <a:pPr marL="251460" indent="-239395" algn="just">
              <a:lnSpc>
                <a:spcPts val="2590"/>
              </a:lnSpc>
              <a:buClr>
                <a:srgbClr val="663366"/>
              </a:buClr>
              <a:buSzPct val="71000"/>
              <a:buAutoNum type="arabicPeriod"/>
              <a:tabLst>
                <a:tab pos="252095" algn="l"/>
              </a:tabLst>
            </a:pPr>
            <a:r>
              <a:rPr lang="en-US" sz="2400" b="1" spc="-5" dirty="0">
                <a:solidFill>
                  <a:srgbClr val="FF0000"/>
                </a:solidFill>
                <a:latin typeface="Gill Sans MT" panose="020B0502020104020203" pitchFamily="34" charset="0"/>
                <a:cs typeface="Comic Sans MS" panose="030F0702030302020204"/>
              </a:rPr>
              <a:t>Encoding</a:t>
            </a:r>
            <a:r>
              <a:rPr lang="en-US" sz="2400" spc="-5" dirty="0">
                <a:solidFill>
                  <a:srgbClr val="FF0000"/>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The </a:t>
            </a:r>
            <a:r>
              <a:rPr lang="en-US" sz="2400" spc="-5" dirty="0">
                <a:solidFill>
                  <a:schemeClr val="tx1">
                    <a:lumMod val="85000"/>
                  </a:schemeClr>
                </a:solidFill>
                <a:latin typeface="Gill Sans MT" panose="020B0502020104020203" pitchFamily="34" charset="0"/>
                <a:cs typeface="Comic Sans MS" panose="030F0702030302020204"/>
              </a:rPr>
              <a:t>registration</a:t>
            </a:r>
            <a:r>
              <a:rPr lang="en-US" sz="2400" spc="10" dirty="0">
                <a:solidFill>
                  <a:schemeClr val="tx1">
                    <a:lumMod val="85000"/>
                  </a:schemeClr>
                </a:solidFill>
                <a:latin typeface="Gill Sans MT" panose="020B0502020104020203" pitchFamily="34" charset="0"/>
                <a:cs typeface="Comic Sans MS" panose="030F0702030302020204"/>
              </a:rPr>
              <a:t> </a:t>
            </a:r>
            <a:r>
              <a:rPr lang="en-US" sz="2400" spc="-5" dirty="0">
                <a:solidFill>
                  <a:schemeClr val="tx1">
                    <a:lumMod val="85000"/>
                  </a:schemeClr>
                </a:solidFill>
                <a:latin typeface="Gill Sans MT" panose="020B0502020104020203" pitchFamily="34" charset="0"/>
                <a:cs typeface="Comic Sans MS" panose="030F0702030302020204"/>
              </a:rPr>
              <a:t>(receiving, processing and combining of received information)</a:t>
            </a:r>
            <a:endParaRPr lang="en-US" sz="2400" dirty="0">
              <a:solidFill>
                <a:schemeClr val="tx1">
                  <a:lumMod val="85000"/>
                </a:schemeClr>
              </a:solidFill>
              <a:latin typeface="Gill Sans MT" panose="020B0502020104020203" pitchFamily="34" charset="0"/>
              <a:cs typeface="Comic Sans MS" panose="030F0702030302020204"/>
            </a:endParaRPr>
          </a:p>
          <a:p>
            <a:pPr marL="251460" indent="-239395">
              <a:lnSpc>
                <a:spcPts val="2590"/>
              </a:lnSpc>
              <a:buClr>
                <a:srgbClr val="663366"/>
              </a:buClr>
              <a:buSzPct val="71000"/>
              <a:buAutoNum type="arabicPeriod"/>
              <a:tabLst>
                <a:tab pos="252095" algn="l"/>
              </a:tabLst>
            </a:pPr>
            <a:r>
              <a:rPr lang="en-US" sz="2400" b="1" spc="-5" dirty="0">
                <a:solidFill>
                  <a:srgbClr val="FF0000"/>
                </a:solidFill>
                <a:latin typeface="Gill Sans MT" panose="020B0502020104020203" pitchFamily="34" charset="0"/>
                <a:cs typeface="Comic Sans MS" panose="030F0702030302020204"/>
              </a:rPr>
              <a:t>Storage</a:t>
            </a:r>
            <a:r>
              <a:rPr lang="en-US" sz="2400" spc="-5" dirty="0">
                <a:solidFill>
                  <a:srgbClr val="FF0000"/>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The </a:t>
            </a:r>
            <a:r>
              <a:rPr lang="en-US" sz="2400" spc="-5" dirty="0">
                <a:solidFill>
                  <a:schemeClr val="tx1">
                    <a:lumMod val="85000"/>
                  </a:schemeClr>
                </a:solidFill>
                <a:latin typeface="Gill Sans MT" panose="020B0502020104020203" pitchFamily="34" charset="0"/>
                <a:cs typeface="Comic Sans MS" panose="030F0702030302020204"/>
              </a:rPr>
              <a:t>retention of encoded </a:t>
            </a:r>
            <a:r>
              <a:rPr lang="en-US" sz="2400" dirty="0">
                <a:solidFill>
                  <a:schemeClr val="tx1">
                    <a:lumMod val="85000"/>
                  </a:schemeClr>
                </a:solidFill>
                <a:latin typeface="Gill Sans MT" panose="020B0502020104020203" pitchFamily="34" charset="0"/>
                <a:cs typeface="Comic Sans MS" panose="030F0702030302020204"/>
              </a:rPr>
              <a:t>material </a:t>
            </a:r>
            <a:r>
              <a:rPr lang="en-US" sz="2400" spc="-5" dirty="0">
                <a:solidFill>
                  <a:schemeClr val="tx1">
                    <a:lumMod val="85000"/>
                  </a:schemeClr>
                </a:solidFill>
                <a:latin typeface="Gill Sans MT" panose="020B0502020104020203" pitchFamily="34" charset="0"/>
                <a:cs typeface="Comic Sans MS" panose="030F0702030302020204"/>
              </a:rPr>
              <a:t>over</a:t>
            </a:r>
            <a:r>
              <a:rPr lang="en-US" sz="2400" spc="-15" dirty="0">
                <a:solidFill>
                  <a:schemeClr val="tx1">
                    <a:lumMod val="85000"/>
                  </a:schemeClr>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time.</a:t>
            </a:r>
          </a:p>
          <a:p>
            <a:pPr marL="251460" indent="-239395" algn="just">
              <a:lnSpc>
                <a:spcPts val="2590"/>
              </a:lnSpc>
              <a:buClr>
                <a:srgbClr val="663366"/>
              </a:buClr>
              <a:buSzPct val="71000"/>
              <a:buFontTx/>
              <a:buAutoNum type="arabicPeriod"/>
              <a:tabLst>
                <a:tab pos="252095" algn="l"/>
              </a:tabLst>
            </a:pPr>
            <a:r>
              <a:rPr lang="en-US" sz="2400" b="1" spc="-5" dirty="0">
                <a:solidFill>
                  <a:srgbClr val="FF0000"/>
                </a:solidFill>
                <a:latin typeface="Gill Sans MT" panose="020B0502020104020203" pitchFamily="34" charset="0"/>
                <a:cs typeface="Comic Sans MS" panose="030F0702030302020204"/>
              </a:rPr>
              <a:t>Retrieval</a:t>
            </a:r>
            <a:r>
              <a:rPr lang="en-US" sz="2400" spc="-5" dirty="0">
                <a:solidFill>
                  <a:srgbClr val="FF0000"/>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The process </a:t>
            </a:r>
            <a:r>
              <a:rPr lang="en-US" sz="2400" spc="-5" dirty="0">
                <a:solidFill>
                  <a:schemeClr val="tx1">
                    <a:lumMod val="85000"/>
                  </a:schemeClr>
                </a:solidFill>
                <a:latin typeface="Gill Sans MT" panose="020B0502020104020203" pitchFamily="34" charset="0"/>
                <a:cs typeface="Comic Sans MS" panose="030F0702030302020204"/>
              </a:rPr>
              <a:t>of </a:t>
            </a:r>
            <a:r>
              <a:rPr lang="en-US" sz="2400" dirty="0">
                <a:solidFill>
                  <a:schemeClr val="tx1">
                    <a:lumMod val="85000"/>
                  </a:schemeClr>
                </a:solidFill>
                <a:latin typeface="Gill Sans MT" panose="020B0502020104020203" pitchFamily="34" charset="0"/>
                <a:cs typeface="Comic Sans MS" panose="030F0702030302020204"/>
              </a:rPr>
              <a:t>getting</a:t>
            </a:r>
            <a:r>
              <a:rPr lang="en-US" sz="2400" spc="-75" dirty="0">
                <a:solidFill>
                  <a:schemeClr val="tx1">
                    <a:lumMod val="85000"/>
                  </a:schemeClr>
                </a:solidFill>
                <a:latin typeface="Gill Sans MT" panose="020B0502020104020203" pitchFamily="34" charset="0"/>
                <a:cs typeface="Comic Sans MS" panose="030F0702030302020204"/>
              </a:rPr>
              <a:t> </a:t>
            </a:r>
            <a:r>
              <a:rPr lang="en-US" sz="2400" spc="-5" dirty="0">
                <a:solidFill>
                  <a:schemeClr val="tx1">
                    <a:lumMod val="85000"/>
                  </a:schemeClr>
                </a:solidFill>
                <a:latin typeface="Gill Sans MT" panose="020B0502020104020203" pitchFamily="34" charset="0"/>
                <a:cs typeface="Comic Sans MS" panose="030F0702030302020204"/>
              </a:rPr>
              <a:t>the information </a:t>
            </a:r>
            <a:r>
              <a:rPr lang="en-US" sz="2400" dirty="0">
                <a:solidFill>
                  <a:schemeClr val="tx1">
                    <a:lumMod val="85000"/>
                  </a:schemeClr>
                </a:solidFill>
                <a:latin typeface="Gill Sans MT" panose="020B0502020104020203" pitchFamily="34" charset="0"/>
                <a:cs typeface="Comic Sans MS" panose="030F0702030302020204"/>
              </a:rPr>
              <a:t>out of memory</a:t>
            </a:r>
            <a:r>
              <a:rPr lang="en-US" sz="2400" spc="-35" dirty="0">
                <a:solidFill>
                  <a:schemeClr val="tx1">
                    <a:lumMod val="85000"/>
                  </a:schemeClr>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storage.</a:t>
            </a:r>
          </a:p>
          <a:p>
            <a:pPr marL="251460" indent="-239395" algn="just">
              <a:lnSpc>
                <a:spcPts val="2590"/>
              </a:lnSpc>
              <a:buClr>
                <a:srgbClr val="663366"/>
              </a:buClr>
              <a:buSzPct val="71000"/>
              <a:buAutoNum type="arabicPeriod"/>
              <a:tabLst>
                <a:tab pos="252095" algn="l"/>
              </a:tabLst>
            </a:pPr>
            <a:endParaRPr lang="en-US" dirty="0">
              <a:solidFill>
                <a:schemeClr val="tx1">
                  <a:lumMod val="85000"/>
                </a:schemeClr>
              </a:solidFill>
              <a:latin typeface="Comic Sans MS" panose="030F0702030302020204"/>
              <a:cs typeface="Comic Sans MS" panose="030F0702030302020204"/>
            </a:endParaRPr>
          </a:p>
          <a:p>
            <a:endParaRPr lang="en-US" dirty="0"/>
          </a:p>
        </p:txBody>
      </p:sp>
      <p:sp>
        <p:nvSpPr>
          <p:cNvPr id="9" name="Text Box 3"/>
          <p:cNvSpPr txBox="1"/>
          <p:nvPr/>
        </p:nvSpPr>
        <p:spPr>
          <a:xfrm>
            <a:off x="1103312" y="370607"/>
            <a:ext cx="7243445" cy="738664"/>
          </a:xfrm>
          <a:prstGeom prst="rect">
            <a:avLst/>
          </a:prstGeom>
          <a:noFill/>
        </p:spPr>
        <p:txBody>
          <a:bodyPr wrap="square" rtlCol="0">
            <a:spAutoFit/>
          </a:bodyPr>
          <a:lstStyle/>
          <a:p>
            <a:r>
              <a:rPr lang="en-US" sz="4200" b="1" dirty="0">
                <a:solidFill>
                  <a:schemeClr val="tx2"/>
                </a:solidFill>
              </a:rPr>
              <a:t>PROCESS OF MEMORY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476</TotalTime>
  <Words>2369</Words>
  <Application>Microsoft Office PowerPoint</Application>
  <PresentationFormat>Widescreen</PresentationFormat>
  <Paragraphs>315</Paragraphs>
  <Slides>53</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Century Gothic</vt:lpstr>
      <vt:lpstr>Comic Sans MS</vt:lpstr>
      <vt:lpstr>Gill Sans MT</vt:lpstr>
      <vt:lpstr>Times New Roman</vt:lpstr>
      <vt:lpstr>Trebuchet MS</vt:lpstr>
      <vt:lpstr>Wingdings</vt:lpstr>
      <vt:lpstr>Wingdings 3</vt:lpstr>
      <vt:lpstr>Ion</vt:lpstr>
      <vt:lpstr>PowerPoint Presentation</vt:lpstr>
      <vt:lpstr>Memory</vt:lpstr>
      <vt:lpstr>Why memory is important?</vt:lpstr>
      <vt:lpstr>Human Memory is Good at..</vt:lpstr>
      <vt:lpstr>  BUT....</vt:lpstr>
      <vt:lpstr>PowerPoint Presentation</vt:lpstr>
      <vt:lpstr>Seven sins of memory by Schacters</vt:lpstr>
      <vt:lpstr>PowerPoint Presentation</vt:lpstr>
      <vt:lpstr>PowerPoint Presentation</vt:lpstr>
      <vt:lpstr>1. Encoding </vt:lpstr>
      <vt:lpstr>2. Storage</vt:lpstr>
      <vt:lpstr>3. Retrieval</vt:lpstr>
      <vt:lpstr>PowerPoint Presentation</vt:lpstr>
      <vt:lpstr>PowerPoint Presentation</vt:lpstr>
      <vt:lpstr>Stage 1: Sensory memory</vt:lpstr>
      <vt:lpstr>Cont. </vt:lpstr>
      <vt:lpstr>PowerPoint Presentation</vt:lpstr>
      <vt:lpstr>PowerPoint Presentation</vt:lpstr>
      <vt:lpstr>Stage 2: Short Term Memory</vt:lpstr>
      <vt:lpstr>Cont.</vt:lpstr>
      <vt:lpstr>Encoding &amp; Storage in Working Memory</vt:lpstr>
      <vt:lpstr>PowerPoint Presentation</vt:lpstr>
      <vt:lpstr>PowerPoint Presentation</vt:lpstr>
      <vt:lpstr>Stage 3: Long term Memory (LTM)</vt:lpstr>
      <vt:lpstr>PowerPoint Presentation</vt:lpstr>
      <vt:lpstr>Types of Long Term Memory(LTM): </vt:lpstr>
      <vt:lpstr>PowerPoint Presentation</vt:lpstr>
      <vt:lpstr>Types of Declarative memory </vt:lpstr>
      <vt:lpstr>PowerPoint Presentation</vt:lpstr>
      <vt:lpstr>Traditional Model of Memory</vt:lpstr>
      <vt:lpstr>ACTIVITY</vt:lpstr>
      <vt:lpstr>Here are the words in the order viewed </vt:lpstr>
      <vt:lpstr>Here are the words in the order viewed </vt:lpstr>
      <vt:lpstr>Serial Position Effect</vt:lpstr>
      <vt:lpstr>Methods in Study of Memory</vt:lpstr>
      <vt:lpstr>Recall Tasks</vt:lpstr>
      <vt:lpstr>Recognition Tasks </vt:lpstr>
      <vt:lpstr>Causes of Retrieval Failure</vt:lpstr>
      <vt:lpstr>Memory Strategies: To get  from STM to LTM</vt:lpstr>
      <vt:lpstr>Memory Strategies: To get  from STM to LTM</vt:lpstr>
      <vt:lpstr>PowerPoint Presentation</vt:lpstr>
      <vt:lpstr>PowerPoint Presentation</vt:lpstr>
      <vt:lpstr>Forgetting</vt:lpstr>
      <vt:lpstr>Forgetting Is a Process, Too!</vt:lpstr>
      <vt:lpstr>Cont. </vt:lpstr>
      <vt:lpstr>Other reasons for forgetfulness </vt:lpstr>
      <vt:lpstr>PowerPoint Presentation</vt:lpstr>
      <vt:lpstr> Ways of improving memory</vt:lpstr>
      <vt:lpstr> Ways of improving memory</vt:lpstr>
      <vt:lpstr>Ways of improving memory</vt:lpstr>
      <vt:lpstr>Ways of improving memory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Fast</dc:creator>
  <cp:lastModifiedBy>Syed Hassan</cp:lastModifiedBy>
  <cp:revision>102</cp:revision>
  <dcterms:created xsi:type="dcterms:W3CDTF">2022-02-10T06:24:00Z</dcterms:created>
  <dcterms:modified xsi:type="dcterms:W3CDTF">2022-03-07T12:27:14Z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E536D2C13C224CA18A55140646CB7A39</vt:lpwstr>
  </property>
  <property fmtid="{D5CDD505-2E9C-101B-9397-08002B2CF9AE}" pid="3" name="KSOProductBuildVer">
    <vt:lpwstr>1033-11.2.0.10463</vt:lpwstr>
  </property>
</Properties>
</file>